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handoutMasterIdLst>
    <p:handoutMasterId r:id="rId90"/>
  </p:handoutMasterIdLst>
  <p:sldIdLst>
    <p:sldId id="261" r:id="rId2"/>
    <p:sldId id="257" r:id="rId3"/>
    <p:sldId id="262" r:id="rId4"/>
    <p:sldId id="273" r:id="rId5"/>
    <p:sldId id="272" r:id="rId6"/>
    <p:sldId id="275" r:id="rId7"/>
    <p:sldId id="276" r:id="rId8"/>
    <p:sldId id="277" r:id="rId9"/>
    <p:sldId id="274" r:id="rId10"/>
    <p:sldId id="357" r:id="rId11"/>
    <p:sldId id="344" r:id="rId12"/>
    <p:sldId id="345" r:id="rId13"/>
    <p:sldId id="350" r:id="rId14"/>
    <p:sldId id="278" r:id="rId15"/>
    <p:sldId id="279" r:id="rId16"/>
    <p:sldId id="280" r:id="rId17"/>
    <p:sldId id="286" r:id="rId18"/>
    <p:sldId id="287" r:id="rId19"/>
    <p:sldId id="285" r:id="rId20"/>
    <p:sldId id="288" r:id="rId21"/>
    <p:sldId id="284" r:id="rId22"/>
    <p:sldId id="289" r:id="rId23"/>
    <p:sldId id="283" r:id="rId24"/>
    <p:sldId id="290" r:id="rId25"/>
    <p:sldId id="282" r:id="rId26"/>
    <p:sldId id="293" r:id="rId27"/>
    <p:sldId id="281" r:id="rId28"/>
    <p:sldId id="292" r:id="rId29"/>
    <p:sldId id="294" r:id="rId30"/>
    <p:sldId id="291" r:id="rId31"/>
    <p:sldId id="271" r:id="rId32"/>
    <p:sldId id="297" r:id="rId33"/>
    <p:sldId id="296" r:id="rId34"/>
    <p:sldId id="295" r:id="rId35"/>
    <p:sldId id="298" r:id="rId36"/>
    <p:sldId id="299" r:id="rId37"/>
    <p:sldId id="310" r:id="rId38"/>
    <p:sldId id="300" r:id="rId39"/>
    <p:sldId id="301" r:id="rId40"/>
    <p:sldId id="302" r:id="rId41"/>
    <p:sldId id="303" r:id="rId42"/>
    <p:sldId id="304" r:id="rId43"/>
    <p:sldId id="311" r:id="rId44"/>
    <p:sldId id="305" r:id="rId45"/>
    <p:sldId id="306" r:id="rId46"/>
    <p:sldId id="312" r:id="rId47"/>
    <p:sldId id="307" r:id="rId48"/>
    <p:sldId id="308" r:id="rId49"/>
    <p:sldId id="309" r:id="rId50"/>
    <p:sldId id="313" r:id="rId51"/>
    <p:sldId id="326" r:id="rId52"/>
    <p:sldId id="314" r:id="rId53"/>
    <p:sldId id="327" r:id="rId54"/>
    <p:sldId id="315" r:id="rId55"/>
    <p:sldId id="329" r:id="rId56"/>
    <p:sldId id="317" r:id="rId57"/>
    <p:sldId id="318" r:id="rId58"/>
    <p:sldId id="319" r:id="rId59"/>
    <p:sldId id="320" r:id="rId60"/>
    <p:sldId id="330" r:id="rId61"/>
    <p:sldId id="322" r:id="rId62"/>
    <p:sldId id="323" r:id="rId63"/>
    <p:sldId id="324" r:id="rId64"/>
    <p:sldId id="331" r:id="rId65"/>
    <p:sldId id="321" r:id="rId66"/>
    <p:sldId id="332" r:id="rId67"/>
    <p:sldId id="325" r:id="rId68"/>
    <p:sldId id="333" r:id="rId69"/>
    <p:sldId id="336" r:id="rId70"/>
    <p:sldId id="334" r:id="rId71"/>
    <p:sldId id="337" r:id="rId72"/>
    <p:sldId id="335" r:id="rId73"/>
    <p:sldId id="338" r:id="rId74"/>
    <p:sldId id="339" r:id="rId75"/>
    <p:sldId id="341" r:id="rId76"/>
    <p:sldId id="340" r:id="rId77"/>
    <p:sldId id="342" r:id="rId78"/>
    <p:sldId id="346" r:id="rId79"/>
    <p:sldId id="343" r:id="rId80"/>
    <p:sldId id="351" r:id="rId81"/>
    <p:sldId id="349" r:id="rId82"/>
    <p:sldId id="352" r:id="rId83"/>
    <p:sldId id="353" r:id="rId84"/>
    <p:sldId id="354" r:id="rId85"/>
    <p:sldId id="355" r:id="rId86"/>
    <p:sldId id="356" r:id="rId87"/>
    <p:sldId id="26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7" d="100"/>
          <a:sy n="87" d="100"/>
        </p:scale>
        <p:origin x="528" y="6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12/13/2017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12/13/2017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1897542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222312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630391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406750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12/13/2017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12/13/2017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12/13/2017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12/13/2017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12/13/2017</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12/13/2017</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12/13/2017</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12/13/2017</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12/13/2017</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8338" y="1065285"/>
            <a:ext cx="9604310" cy="3383280"/>
          </a:xfrm>
        </p:spPr>
        <p:txBody>
          <a:bodyPr>
            <a:normAutofit fontScale="90000"/>
          </a:bodyPr>
          <a:lstStyle/>
          <a:p>
            <a:r>
              <a:rPr lang="en-US" dirty="0"/>
              <a:t>AIRBNB Booking and</a:t>
            </a:r>
            <a:br>
              <a:rPr lang="en-US" dirty="0"/>
            </a:br>
            <a:br>
              <a:rPr lang="en-US" dirty="0"/>
            </a:br>
            <a:r>
              <a:rPr lang="en-US" dirty="0"/>
              <a:t>Renting Database</a:t>
            </a:r>
            <a:br>
              <a:rPr lang="en-US" dirty="0"/>
            </a:br>
            <a:endParaRPr lang="en-US" dirty="0"/>
          </a:p>
        </p:txBody>
      </p:sp>
      <p:sp>
        <p:nvSpPr>
          <p:cNvPr id="3" name="Subtitle 2"/>
          <p:cNvSpPr>
            <a:spLocks noGrp="1"/>
          </p:cNvSpPr>
          <p:nvPr>
            <p:ph type="subTitle" idx="1"/>
          </p:nvPr>
        </p:nvSpPr>
        <p:spPr>
          <a:xfrm>
            <a:off x="1293845" y="5432563"/>
            <a:ext cx="9604310" cy="871521"/>
          </a:xfrm>
        </p:spPr>
        <p:txBody>
          <a:bodyPr>
            <a:normAutofit lnSpcReduction="10000"/>
          </a:bodyPr>
          <a:lstStyle/>
          <a:p>
            <a:r>
              <a:rPr lang="en-US" dirty="0"/>
              <a:t>Name : Sanika </a:t>
            </a:r>
            <a:r>
              <a:rPr lang="en-US" dirty="0" err="1"/>
              <a:t>Sambhaji</a:t>
            </a:r>
            <a:r>
              <a:rPr lang="en-US" dirty="0"/>
              <a:t> Bhagat</a:t>
            </a:r>
          </a:p>
          <a:p>
            <a:endParaRPr lang="en-US" dirty="0"/>
          </a:p>
          <a:p>
            <a:r>
              <a:rPr lang="en-US" dirty="0"/>
              <a:t>NUID : 001889030</a:t>
            </a:r>
          </a:p>
          <a:p>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B804E-6C66-4563-AC6F-736539A651FF}"/>
              </a:ext>
            </a:extLst>
          </p:cNvPr>
          <p:cNvPicPr/>
          <p:nvPr/>
        </p:nvPicPr>
        <p:blipFill>
          <a:blip r:embed="rId2">
            <a:extLst>
              <a:ext uri="{28A0092B-C50C-407E-A947-70E740481C1C}">
                <a14:useLocalDpi xmlns:a14="http://schemas.microsoft.com/office/drawing/2010/main" val="0"/>
              </a:ext>
            </a:extLst>
          </a:blip>
          <a:stretch>
            <a:fillRect/>
          </a:stretch>
        </p:blipFill>
        <p:spPr>
          <a:xfrm>
            <a:off x="633046" y="0"/>
            <a:ext cx="10964008" cy="5933757"/>
          </a:xfrm>
          <a:prstGeom prst="rect">
            <a:avLst/>
          </a:prstGeom>
        </p:spPr>
      </p:pic>
    </p:spTree>
    <p:extLst>
      <p:ext uri="{BB962C8B-B14F-4D97-AF65-F5344CB8AC3E}">
        <p14:creationId xmlns:p14="http://schemas.microsoft.com/office/powerpoint/2010/main" val="114967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53507-C6B3-492B-8ED2-BBE3196F3A97}"/>
              </a:ext>
            </a:extLst>
          </p:cNvPr>
          <p:cNvSpPr>
            <a:spLocks noGrp="1"/>
          </p:cNvSpPr>
          <p:nvPr>
            <p:ph type="title"/>
          </p:nvPr>
        </p:nvSpPr>
        <p:spPr>
          <a:xfrm>
            <a:off x="1266825" y="503853"/>
            <a:ext cx="9629775" cy="1115397"/>
          </a:xfrm>
        </p:spPr>
        <p:txBody>
          <a:bodyPr/>
          <a:lstStyle/>
          <a:p>
            <a:r>
              <a:rPr lang="en-US" dirty="0"/>
              <a:t>List of Tables :</a:t>
            </a:r>
          </a:p>
        </p:txBody>
      </p:sp>
      <p:pic>
        <p:nvPicPr>
          <p:cNvPr id="5" name="Picture 4">
            <a:extLst>
              <a:ext uri="{FF2B5EF4-FFF2-40B4-BE49-F238E27FC236}">
                <a16:creationId xmlns:a16="http://schemas.microsoft.com/office/drawing/2014/main" id="{C01A7EE8-52DB-4EE5-958F-014C34735D21}"/>
              </a:ext>
            </a:extLst>
          </p:cNvPr>
          <p:cNvPicPr/>
          <p:nvPr/>
        </p:nvPicPr>
        <p:blipFill>
          <a:blip r:embed="rId2">
            <a:extLst>
              <a:ext uri="{28A0092B-C50C-407E-A947-70E740481C1C}">
                <a14:useLocalDpi xmlns:a14="http://schemas.microsoft.com/office/drawing/2010/main" val="0"/>
              </a:ext>
            </a:extLst>
          </a:blip>
          <a:stretch>
            <a:fillRect/>
          </a:stretch>
        </p:blipFill>
        <p:spPr>
          <a:xfrm>
            <a:off x="1266825" y="1956435"/>
            <a:ext cx="3518535" cy="4091940"/>
          </a:xfrm>
          <a:prstGeom prst="rect">
            <a:avLst/>
          </a:prstGeom>
        </p:spPr>
      </p:pic>
    </p:spTree>
    <p:extLst>
      <p:ext uri="{BB962C8B-B14F-4D97-AF65-F5344CB8AC3E}">
        <p14:creationId xmlns:p14="http://schemas.microsoft.com/office/powerpoint/2010/main" val="744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D0D14-1CAF-4301-8E23-FC05104FB66A}"/>
              </a:ext>
            </a:extLst>
          </p:cNvPr>
          <p:cNvPicPr/>
          <p:nvPr/>
        </p:nvPicPr>
        <p:blipFill>
          <a:blip r:embed="rId2">
            <a:extLst>
              <a:ext uri="{28A0092B-C50C-407E-A947-70E740481C1C}">
                <a14:useLocalDpi xmlns:a14="http://schemas.microsoft.com/office/drawing/2010/main" val="0"/>
              </a:ext>
            </a:extLst>
          </a:blip>
          <a:stretch>
            <a:fillRect/>
          </a:stretch>
        </p:blipFill>
        <p:spPr>
          <a:xfrm>
            <a:off x="1266824" y="1802129"/>
            <a:ext cx="4143376" cy="4322445"/>
          </a:xfrm>
          <a:prstGeom prst="rect">
            <a:avLst/>
          </a:prstGeom>
        </p:spPr>
      </p:pic>
      <p:sp>
        <p:nvSpPr>
          <p:cNvPr id="4" name="Title 1">
            <a:extLst>
              <a:ext uri="{FF2B5EF4-FFF2-40B4-BE49-F238E27FC236}">
                <a16:creationId xmlns:a16="http://schemas.microsoft.com/office/drawing/2014/main" id="{86E06202-6F74-426C-9061-0FBB30FCE0B5}"/>
              </a:ext>
            </a:extLst>
          </p:cNvPr>
          <p:cNvSpPr>
            <a:spLocks noGrp="1"/>
          </p:cNvSpPr>
          <p:nvPr>
            <p:ph type="title"/>
          </p:nvPr>
        </p:nvSpPr>
        <p:spPr>
          <a:xfrm>
            <a:off x="1266825" y="503853"/>
            <a:ext cx="9629775" cy="1115397"/>
          </a:xfrm>
        </p:spPr>
        <p:txBody>
          <a:bodyPr/>
          <a:lstStyle/>
          <a:p>
            <a:r>
              <a:rPr lang="en-US" dirty="0"/>
              <a:t>List of Stored Procedures and Views :</a:t>
            </a:r>
          </a:p>
        </p:txBody>
      </p:sp>
    </p:spTree>
    <p:extLst>
      <p:ext uri="{BB962C8B-B14F-4D97-AF65-F5344CB8AC3E}">
        <p14:creationId xmlns:p14="http://schemas.microsoft.com/office/powerpoint/2010/main" val="102215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E06202-6F74-426C-9061-0FBB30FCE0B5}"/>
              </a:ext>
            </a:extLst>
          </p:cNvPr>
          <p:cNvSpPr>
            <a:spLocks noGrp="1"/>
          </p:cNvSpPr>
          <p:nvPr>
            <p:ph type="title"/>
          </p:nvPr>
        </p:nvSpPr>
        <p:spPr>
          <a:xfrm>
            <a:off x="1266825" y="503853"/>
            <a:ext cx="9629775" cy="1115397"/>
          </a:xfrm>
        </p:spPr>
        <p:txBody>
          <a:bodyPr/>
          <a:lstStyle/>
          <a:p>
            <a:r>
              <a:rPr lang="en-US" dirty="0"/>
              <a:t>List of Triggers :</a:t>
            </a:r>
          </a:p>
        </p:txBody>
      </p:sp>
      <p:sp>
        <p:nvSpPr>
          <p:cNvPr id="2" name="Rectangle 1">
            <a:extLst>
              <a:ext uri="{FF2B5EF4-FFF2-40B4-BE49-F238E27FC236}">
                <a16:creationId xmlns:a16="http://schemas.microsoft.com/office/drawing/2014/main" id="{217F861C-D88C-4C6A-BDD3-769A72DCE484}"/>
              </a:ext>
            </a:extLst>
          </p:cNvPr>
          <p:cNvSpPr/>
          <p:nvPr/>
        </p:nvSpPr>
        <p:spPr>
          <a:xfrm>
            <a:off x="1266825" y="1901018"/>
            <a:ext cx="9534525" cy="3055965"/>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Booking_validation</a:t>
            </a:r>
            <a:r>
              <a:rPr lang="en-US" dirty="0">
                <a:latin typeface="Calibri" panose="020F0502020204030204" pitchFamily="34" charset="0"/>
                <a:ea typeface="Calibri" panose="020F0502020204030204" pitchFamily="34" charset="0"/>
                <a:cs typeface="Times New Roman" panose="02020603050405020304" pitchFamily="18" charset="0"/>
              </a:rPr>
              <a:t> (booking)</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Refund_policy</a:t>
            </a:r>
            <a:r>
              <a:rPr lang="en-US" dirty="0">
                <a:latin typeface="Calibri" panose="020F0502020204030204" pitchFamily="34" charset="0"/>
                <a:ea typeface="Calibri" panose="020F0502020204030204" pitchFamily="34" charset="0"/>
                <a:cs typeface="Times New Roman" panose="02020603050405020304" pitchFamily="18" charset="0"/>
              </a:rPr>
              <a:t> (Booking)</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Insert_into_paymenttable</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booking_dummy</a:t>
            </a:r>
            <a:r>
              <a:rPr lang="en-US" dirty="0">
                <a:latin typeface="Calibri" panose="020F0502020204030204" pitchFamily="34" charset="0"/>
                <a:ea typeface="Calibri" panose="020F0502020204030204" pitchFamily="34" charset="0"/>
                <a:cs typeface="Times New Roman" panose="02020603050405020304" pitchFamily="18"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Airbnb_trigger</a:t>
            </a:r>
            <a:r>
              <a:rPr lang="en-US" dirty="0">
                <a:latin typeface="Calibri" panose="020F0502020204030204" pitchFamily="34" charset="0"/>
                <a:ea typeface="Calibri" panose="020F0502020204030204" pitchFamily="34" charset="0"/>
                <a:cs typeface="Times New Roman" panose="02020603050405020304" pitchFamily="18" charset="0"/>
              </a:rPr>
              <a:t> (payment)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Host_earnings_trigger</a:t>
            </a:r>
            <a:r>
              <a:rPr lang="en-US" dirty="0">
                <a:latin typeface="Calibri" panose="020F0502020204030204" pitchFamily="34" charset="0"/>
                <a:ea typeface="Calibri" panose="020F0502020204030204" pitchFamily="34" charset="0"/>
                <a:cs typeface="Times New Roman" panose="02020603050405020304" pitchFamily="18" charset="0"/>
              </a:rPr>
              <a:t> (payment)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Delete_house_of_host</a:t>
            </a:r>
            <a:r>
              <a:rPr lang="en-US" dirty="0">
                <a:latin typeface="Calibri" panose="020F0502020204030204" pitchFamily="34" charset="0"/>
                <a:ea typeface="Calibri" panose="020F0502020204030204" pitchFamily="34" charset="0"/>
                <a:cs typeface="Times New Roman" panose="02020603050405020304" pitchFamily="18" charset="0"/>
              </a:rPr>
              <a:t> (person)</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Delete_customer_without_booking</a:t>
            </a:r>
            <a:r>
              <a:rPr lang="en-US" dirty="0">
                <a:latin typeface="Calibri" panose="020F0502020204030204" pitchFamily="34" charset="0"/>
                <a:ea typeface="Calibri" panose="020F0502020204030204" pitchFamily="34" charset="0"/>
                <a:cs typeface="Times New Roman" panose="02020603050405020304" pitchFamily="18" charset="0"/>
              </a:rPr>
              <a:t> (person)</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Create_person_record_logs</a:t>
            </a:r>
            <a:r>
              <a:rPr lang="en-US" dirty="0">
                <a:latin typeface="Calibri" panose="020F0502020204030204" pitchFamily="34" charset="0"/>
                <a:ea typeface="Calibri" panose="020F0502020204030204" pitchFamily="34" charset="0"/>
                <a:cs typeface="Times New Roman" panose="02020603050405020304" pitchFamily="18" charset="0"/>
              </a:rPr>
              <a:t> (person)</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err="1">
                <a:latin typeface="Calibri" panose="020F0502020204030204" pitchFamily="34" charset="0"/>
                <a:ea typeface="Calibri" panose="020F0502020204030204" pitchFamily="34" charset="0"/>
                <a:cs typeface="Times New Roman" panose="02020603050405020304" pitchFamily="18" charset="0"/>
              </a:rPr>
              <a:t>Update_person_record</a:t>
            </a:r>
            <a:r>
              <a:rPr lang="en-US" dirty="0">
                <a:latin typeface="Calibri" panose="020F0502020204030204" pitchFamily="34" charset="0"/>
                <a:ea typeface="Calibri" panose="020F0502020204030204" pitchFamily="34" charset="0"/>
                <a:cs typeface="Times New Roman" panose="02020603050405020304" pitchFamily="18" charset="0"/>
              </a:rPr>
              <a:t> (person)</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Delete </a:t>
            </a:r>
            <a:r>
              <a:rPr lang="en-US" dirty="0" err="1">
                <a:latin typeface="Calibri" panose="020F0502020204030204" pitchFamily="34" charset="0"/>
                <a:ea typeface="Calibri" panose="020F0502020204030204" pitchFamily="34" charset="0"/>
                <a:cs typeface="Times New Roman" panose="02020603050405020304" pitchFamily="18" charset="0"/>
              </a:rPr>
              <a:t>Airbnb_host_earnings</a:t>
            </a:r>
            <a:r>
              <a:rPr lang="en-US" dirty="0">
                <a:latin typeface="Calibri" panose="020F0502020204030204" pitchFamily="34" charset="0"/>
                <a:ea typeface="Calibri" panose="020F0502020204030204" pitchFamily="34" charset="0"/>
                <a:cs typeface="Times New Roman" panose="02020603050405020304" pitchFamily="18" charset="0"/>
              </a:rPr>
              <a:t> (refund)</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771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6825" y="503853"/>
            <a:ext cx="9629775" cy="1115397"/>
          </a:xfrm>
        </p:spPr>
        <p:txBody>
          <a:bodyPr/>
          <a:lstStyle/>
          <a:p>
            <a:r>
              <a:rPr lang="en-US" dirty="0"/>
              <a:t>Workflows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p:txBody>
          <a:bodyPr>
            <a:normAutofit/>
          </a:bodyPr>
          <a:lstStyle/>
          <a:p>
            <a:r>
              <a:rPr lang="en-US" dirty="0"/>
              <a:t>AIRBNB has a number of users which are either customers or hosts.</a:t>
            </a:r>
          </a:p>
          <a:p>
            <a:r>
              <a:rPr lang="en-US" dirty="0"/>
              <a:t>The customers select the location of their choice, the dates of their choice </a:t>
            </a:r>
            <a:r>
              <a:rPr lang="en-US" dirty="0" err="1"/>
              <a:t>choice</a:t>
            </a:r>
            <a:r>
              <a:rPr lang="en-US" dirty="0"/>
              <a:t> and book one of the houses that are listed.</a:t>
            </a:r>
          </a:p>
          <a:p>
            <a:r>
              <a:rPr lang="en-US" dirty="0"/>
              <a:t>Upon booking, the customer makes the payment out of which  part of the payment goes to the AIRBNB enterprise and the other part goes to the Host whose house is been booked by the Customer.</a:t>
            </a:r>
          </a:p>
          <a:p>
            <a:r>
              <a:rPr lang="en-US" dirty="0"/>
              <a:t>Customers can book a house, cancel a booking and if a booking is cancelled then the payment is refunded.</a:t>
            </a:r>
          </a:p>
          <a:p>
            <a:r>
              <a:rPr lang="en-US" dirty="0"/>
              <a:t>Hosts can put up any number of houses on rent and can take them of anytime.</a:t>
            </a:r>
          </a:p>
        </p:txBody>
      </p:sp>
    </p:spTree>
    <p:extLst>
      <p:ext uri="{BB962C8B-B14F-4D97-AF65-F5344CB8AC3E}">
        <p14:creationId xmlns:p14="http://schemas.microsoft.com/office/powerpoint/2010/main" val="115609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p:txBody>
          <a:bodyPr>
            <a:normAutofit/>
          </a:bodyPr>
          <a:lstStyle/>
          <a:p>
            <a:r>
              <a:rPr lang="en-US" dirty="0"/>
              <a:t>Scenario 1 :</a:t>
            </a:r>
          </a:p>
          <a:p>
            <a:r>
              <a:rPr lang="en-US" dirty="0"/>
              <a:t>To check the way the encryption and image is stored in the DB.</a:t>
            </a:r>
          </a:p>
          <a:p>
            <a:r>
              <a:rPr lang="en-US" dirty="0"/>
              <a:t>Query :</a:t>
            </a:r>
          </a:p>
          <a:p>
            <a:r>
              <a:rPr lang="en-US" dirty="0"/>
              <a:t>Select * from person;</a:t>
            </a:r>
          </a:p>
          <a:p>
            <a:endParaRPr lang="en-US" dirty="0"/>
          </a:p>
        </p:txBody>
      </p:sp>
    </p:spTree>
    <p:extLst>
      <p:ext uri="{BB962C8B-B14F-4D97-AF65-F5344CB8AC3E}">
        <p14:creationId xmlns:p14="http://schemas.microsoft.com/office/powerpoint/2010/main" val="113580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C7FEAF-57C6-4CE8-A619-8A614A80ADB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A09EBA83-870F-4C76-A308-447F74AD9824}"/>
              </a:ext>
            </a:extLst>
          </p:cNvPr>
          <p:cNvPicPr/>
          <p:nvPr/>
        </p:nvPicPr>
        <p:blipFill>
          <a:blip r:embed="rId2">
            <a:extLst>
              <a:ext uri="{28A0092B-C50C-407E-A947-70E740481C1C}">
                <a14:useLocalDpi xmlns:a14="http://schemas.microsoft.com/office/drawing/2010/main" val="0"/>
              </a:ext>
            </a:extLst>
          </a:blip>
          <a:stretch>
            <a:fillRect/>
          </a:stretch>
        </p:blipFill>
        <p:spPr>
          <a:xfrm>
            <a:off x="428625" y="371474"/>
            <a:ext cx="11277600" cy="5610225"/>
          </a:xfrm>
          <a:prstGeom prst="rect">
            <a:avLst/>
          </a:prstGeom>
        </p:spPr>
      </p:pic>
    </p:spTree>
    <p:extLst>
      <p:ext uri="{BB962C8B-B14F-4D97-AF65-F5344CB8AC3E}">
        <p14:creationId xmlns:p14="http://schemas.microsoft.com/office/powerpoint/2010/main" val="6339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C7FEAF-57C6-4CE8-A619-8A614A80ADB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641BB11F-019B-4C59-BF6E-662DE1356424}"/>
              </a:ext>
            </a:extLst>
          </p:cNvPr>
          <p:cNvPicPr/>
          <p:nvPr/>
        </p:nvPicPr>
        <p:blipFill>
          <a:blip r:embed="rId2">
            <a:extLst>
              <a:ext uri="{28A0092B-C50C-407E-A947-70E740481C1C}">
                <a14:useLocalDpi xmlns:a14="http://schemas.microsoft.com/office/drawing/2010/main" val="0"/>
              </a:ext>
            </a:extLst>
          </a:blip>
          <a:stretch>
            <a:fillRect/>
          </a:stretch>
        </p:blipFill>
        <p:spPr>
          <a:xfrm>
            <a:off x="104775" y="142875"/>
            <a:ext cx="11639549" cy="5867400"/>
          </a:xfrm>
          <a:prstGeom prst="rect">
            <a:avLst/>
          </a:prstGeom>
        </p:spPr>
      </p:pic>
    </p:spTree>
    <p:extLst>
      <p:ext uri="{BB962C8B-B14F-4D97-AF65-F5344CB8AC3E}">
        <p14:creationId xmlns:p14="http://schemas.microsoft.com/office/powerpoint/2010/main" val="31791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p:txBody>
          <a:bodyPr>
            <a:normAutofit/>
          </a:bodyPr>
          <a:lstStyle/>
          <a:p>
            <a:r>
              <a:rPr lang="en-US" dirty="0"/>
              <a:t>Scenario 2:</a:t>
            </a:r>
          </a:p>
          <a:p>
            <a:r>
              <a:rPr lang="en-US" dirty="0"/>
              <a:t>Check how many Users are both Customers and Hosts with their contact information </a:t>
            </a:r>
          </a:p>
          <a:p>
            <a:r>
              <a:rPr lang="en-US" dirty="0"/>
              <a:t>Query :</a:t>
            </a:r>
          </a:p>
          <a:p>
            <a:r>
              <a:rPr lang="en-US" dirty="0"/>
              <a:t>select </a:t>
            </a:r>
            <a:r>
              <a:rPr lang="en-US" dirty="0" err="1"/>
              <a:t>firstname</a:t>
            </a:r>
            <a:r>
              <a:rPr lang="en-US" dirty="0"/>
              <a:t> as 'Person First Name', </a:t>
            </a:r>
            <a:r>
              <a:rPr lang="en-US" dirty="0" err="1"/>
              <a:t>lastName</a:t>
            </a:r>
            <a:r>
              <a:rPr lang="en-US" dirty="0"/>
              <a:t> as 'Person Last Name', </a:t>
            </a:r>
            <a:r>
              <a:rPr lang="en-US" dirty="0" err="1"/>
              <a:t>emailID</a:t>
            </a:r>
            <a:r>
              <a:rPr lang="en-US" dirty="0"/>
              <a:t> as 'Person Email ID', </a:t>
            </a:r>
            <a:r>
              <a:rPr lang="en-US" dirty="0" err="1"/>
              <a:t>phoneNumber</a:t>
            </a:r>
            <a:r>
              <a:rPr lang="en-US" dirty="0"/>
              <a:t> as 'Person Phone Number' from  person where </a:t>
            </a:r>
            <a:r>
              <a:rPr lang="en-US" dirty="0" err="1"/>
              <a:t>personID</a:t>
            </a:r>
            <a:r>
              <a:rPr lang="en-US" dirty="0"/>
              <a:t> in (select </a:t>
            </a:r>
            <a:r>
              <a:rPr lang="en-US" dirty="0" err="1"/>
              <a:t>customerID</a:t>
            </a:r>
            <a:r>
              <a:rPr lang="en-US" dirty="0"/>
              <a:t> from customer where </a:t>
            </a:r>
            <a:r>
              <a:rPr lang="en-US" dirty="0" err="1"/>
              <a:t>customerID</a:t>
            </a:r>
            <a:r>
              <a:rPr lang="en-US" dirty="0"/>
              <a:t> in (select </a:t>
            </a:r>
            <a:r>
              <a:rPr lang="en-US" dirty="0" err="1"/>
              <a:t>hostID</a:t>
            </a:r>
            <a:r>
              <a:rPr lang="en-US" dirty="0"/>
              <a:t> from host where </a:t>
            </a:r>
            <a:r>
              <a:rPr lang="en-US" dirty="0" err="1"/>
              <a:t>customerID</a:t>
            </a:r>
            <a:r>
              <a:rPr lang="en-US" dirty="0"/>
              <a:t>=</a:t>
            </a:r>
            <a:r>
              <a:rPr lang="en-US" dirty="0" err="1"/>
              <a:t>hostID</a:t>
            </a:r>
            <a:r>
              <a:rPr lang="en-US" dirty="0"/>
              <a:t>));</a:t>
            </a:r>
          </a:p>
        </p:txBody>
      </p:sp>
    </p:spTree>
    <p:extLst>
      <p:ext uri="{BB962C8B-B14F-4D97-AF65-F5344CB8AC3E}">
        <p14:creationId xmlns:p14="http://schemas.microsoft.com/office/powerpoint/2010/main" val="85343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C7FEAF-57C6-4CE8-A619-8A614A80ADB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A34619E8-7158-4EAC-BD00-DFCC17A55DC6}"/>
              </a:ext>
            </a:extLst>
          </p:cNvPr>
          <p:cNvPicPr/>
          <p:nvPr/>
        </p:nvPicPr>
        <p:blipFill>
          <a:blip r:embed="rId2"/>
          <a:stretch>
            <a:fillRect/>
          </a:stretch>
        </p:blipFill>
        <p:spPr>
          <a:xfrm>
            <a:off x="85725" y="66675"/>
            <a:ext cx="11401425" cy="6057900"/>
          </a:xfrm>
          <a:prstGeom prst="rect">
            <a:avLst/>
          </a:prstGeom>
        </p:spPr>
      </p:pic>
    </p:spTree>
    <p:extLst>
      <p:ext uri="{BB962C8B-B14F-4D97-AF65-F5344CB8AC3E}">
        <p14:creationId xmlns:p14="http://schemas.microsoft.com/office/powerpoint/2010/main" val="976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ACE78E-87A4-45BA-96EE-024944329EE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p:txBody>
          <a:bodyPr>
            <a:normAutofit fontScale="92500" lnSpcReduction="20000"/>
          </a:bodyPr>
          <a:lstStyle/>
          <a:p>
            <a:r>
              <a:rPr lang="en-US" dirty="0"/>
              <a:t>Scenario 3 :</a:t>
            </a:r>
          </a:p>
          <a:p>
            <a:r>
              <a:rPr lang="en-US" dirty="0"/>
              <a:t>Find out the number of positive feedbacks received by </a:t>
            </a:r>
            <a:r>
              <a:rPr lang="en-US" dirty="0" err="1"/>
              <a:t>AirBNB</a:t>
            </a:r>
            <a:r>
              <a:rPr lang="en-US" dirty="0"/>
              <a:t> Enterprise. </a:t>
            </a:r>
          </a:p>
          <a:p>
            <a:r>
              <a:rPr lang="en-US" dirty="0"/>
              <a:t>Query :</a:t>
            </a:r>
          </a:p>
          <a:p>
            <a:r>
              <a:rPr lang="en-US" dirty="0"/>
              <a:t>create view </a:t>
            </a:r>
            <a:r>
              <a:rPr lang="en-US" dirty="0" err="1"/>
              <a:t>view_positive_feedback</a:t>
            </a:r>
            <a:endParaRPr lang="en-US" dirty="0"/>
          </a:p>
          <a:p>
            <a:r>
              <a:rPr lang="en-US" dirty="0"/>
              <a:t>as</a:t>
            </a:r>
          </a:p>
          <a:p>
            <a:r>
              <a:rPr lang="en-US" dirty="0"/>
              <a:t>select * from feedback</a:t>
            </a:r>
          </a:p>
          <a:p>
            <a:r>
              <a:rPr lang="en-US" dirty="0"/>
              <a:t>where </a:t>
            </a:r>
            <a:r>
              <a:rPr lang="en-US" dirty="0" err="1"/>
              <a:t>feedbackDescription</a:t>
            </a:r>
            <a:r>
              <a:rPr lang="en-US" dirty="0"/>
              <a:t> like '%good%' or </a:t>
            </a:r>
            <a:r>
              <a:rPr lang="en-US" dirty="0" err="1"/>
              <a:t>feedbackDescription</a:t>
            </a:r>
            <a:r>
              <a:rPr lang="en-US" dirty="0"/>
              <a:t> like '%best%';</a:t>
            </a:r>
          </a:p>
          <a:p>
            <a:pPr marL="0" indent="0">
              <a:buNone/>
            </a:pPr>
            <a:endParaRPr lang="en-US" dirty="0"/>
          </a:p>
          <a:p>
            <a:r>
              <a:rPr lang="en-US" dirty="0"/>
              <a:t>select * from </a:t>
            </a:r>
            <a:r>
              <a:rPr lang="en-US" dirty="0" err="1"/>
              <a:t>view_positive_feedback</a:t>
            </a:r>
            <a:r>
              <a:rPr lang="en-US" dirty="0"/>
              <a:t>;</a:t>
            </a:r>
          </a:p>
        </p:txBody>
      </p:sp>
    </p:spTree>
    <p:extLst>
      <p:ext uri="{BB962C8B-B14F-4D97-AF65-F5344CB8AC3E}">
        <p14:creationId xmlns:p14="http://schemas.microsoft.com/office/powerpoint/2010/main" val="371791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C7FEAF-57C6-4CE8-A619-8A614A80ADB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F16B7792-06A6-4B2B-8004-3C494461612F}"/>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1601450" cy="6076950"/>
          </a:xfrm>
          <a:prstGeom prst="rect">
            <a:avLst/>
          </a:prstGeom>
        </p:spPr>
      </p:pic>
    </p:spTree>
    <p:extLst>
      <p:ext uri="{BB962C8B-B14F-4D97-AF65-F5344CB8AC3E}">
        <p14:creationId xmlns:p14="http://schemas.microsoft.com/office/powerpoint/2010/main" val="348678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p:txBody>
          <a:bodyPr>
            <a:normAutofit fontScale="92500" lnSpcReduction="20000"/>
          </a:bodyPr>
          <a:lstStyle/>
          <a:p>
            <a:r>
              <a:rPr lang="en-US" dirty="0"/>
              <a:t>Scenario 4 :</a:t>
            </a:r>
          </a:p>
          <a:p>
            <a:r>
              <a:rPr lang="en-US" dirty="0"/>
              <a:t>Find out the number of negative feedback received by </a:t>
            </a:r>
            <a:r>
              <a:rPr lang="en-US" dirty="0" err="1"/>
              <a:t>AirBNB</a:t>
            </a:r>
            <a:r>
              <a:rPr lang="en-US" dirty="0"/>
              <a:t> Enterprise.</a:t>
            </a:r>
          </a:p>
          <a:p>
            <a:r>
              <a:rPr lang="en-US" dirty="0"/>
              <a:t>Query:</a:t>
            </a:r>
          </a:p>
          <a:p>
            <a:r>
              <a:rPr lang="en-US" dirty="0"/>
              <a:t>create view </a:t>
            </a:r>
            <a:r>
              <a:rPr lang="en-US" dirty="0" err="1"/>
              <a:t>view_negative_feedback</a:t>
            </a:r>
            <a:endParaRPr lang="en-US" dirty="0"/>
          </a:p>
          <a:p>
            <a:r>
              <a:rPr lang="en-US" dirty="0"/>
              <a:t>as</a:t>
            </a:r>
          </a:p>
          <a:p>
            <a:r>
              <a:rPr lang="en-US" dirty="0"/>
              <a:t>select * from feedback</a:t>
            </a:r>
          </a:p>
          <a:p>
            <a:r>
              <a:rPr lang="en-US" dirty="0"/>
              <a:t>where </a:t>
            </a:r>
            <a:r>
              <a:rPr lang="en-US" dirty="0" err="1"/>
              <a:t>feedbackDescription</a:t>
            </a:r>
            <a:r>
              <a:rPr lang="en-US" dirty="0"/>
              <a:t> like '%bad%' or </a:t>
            </a:r>
            <a:r>
              <a:rPr lang="en-US" dirty="0" err="1"/>
              <a:t>feedbackDescription</a:t>
            </a:r>
            <a:r>
              <a:rPr lang="en-US" dirty="0"/>
              <a:t> like '%worse%’;</a:t>
            </a:r>
          </a:p>
          <a:p>
            <a:pPr marL="0" indent="0">
              <a:buNone/>
            </a:pPr>
            <a:endParaRPr lang="en-US" dirty="0"/>
          </a:p>
          <a:p>
            <a:r>
              <a:rPr lang="en-US" dirty="0"/>
              <a:t>select * from </a:t>
            </a:r>
            <a:r>
              <a:rPr lang="en-US" dirty="0" err="1"/>
              <a:t>view_negative_feedback</a:t>
            </a:r>
            <a:r>
              <a:rPr lang="en-US" dirty="0"/>
              <a:t>;</a:t>
            </a:r>
          </a:p>
          <a:p>
            <a:endParaRPr lang="en-US" dirty="0"/>
          </a:p>
        </p:txBody>
      </p:sp>
    </p:spTree>
    <p:extLst>
      <p:ext uri="{BB962C8B-B14F-4D97-AF65-F5344CB8AC3E}">
        <p14:creationId xmlns:p14="http://schemas.microsoft.com/office/powerpoint/2010/main" val="317631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C7FEAF-57C6-4CE8-A619-8A614A80ADB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F2D60690-FBC1-4D08-B524-D268360AE3B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 y="0"/>
            <a:ext cx="11782425" cy="6124575"/>
          </a:xfrm>
          <a:prstGeom prst="rect">
            <a:avLst/>
          </a:prstGeom>
        </p:spPr>
      </p:pic>
    </p:spTree>
    <p:extLst>
      <p:ext uri="{BB962C8B-B14F-4D97-AF65-F5344CB8AC3E}">
        <p14:creationId xmlns:p14="http://schemas.microsoft.com/office/powerpoint/2010/main" val="168605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p:txBody>
          <a:bodyPr>
            <a:normAutofit fontScale="92500" lnSpcReduction="10000"/>
          </a:bodyPr>
          <a:lstStyle/>
          <a:p>
            <a:r>
              <a:rPr lang="en-US" dirty="0"/>
              <a:t>Scenario 5 :</a:t>
            </a:r>
          </a:p>
          <a:p>
            <a:r>
              <a:rPr lang="en-US" dirty="0"/>
              <a:t>Find the Number of feedbacks given by each person to the AIRBNB enterprise.</a:t>
            </a:r>
          </a:p>
          <a:p>
            <a:r>
              <a:rPr lang="en-US" dirty="0"/>
              <a:t>Query :</a:t>
            </a:r>
          </a:p>
          <a:p>
            <a:r>
              <a:rPr lang="en-US" dirty="0"/>
              <a:t>SELECT </a:t>
            </a:r>
            <a:r>
              <a:rPr lang="en-US" dirty="0" err="1"/>
              <a:t>feedback.personID</a:t>
            </a:r>
            <a:r>
              <a:rPr lang="en-US" dirty="0"/>
              <a:t>, </a:t>
            </a:r>
            <a:r>
              <a:rPr lang="en-US" dirty="0" err="1"/>
              <a:t>firstName,lastName</a:t>
            </a:r>
            <a:r>
              <a:rPr lang="en-US" dirty="0"/>
              <a:t>, COUNT(*) as 'Number of Feedbacks' FROM feedback</a:t>
            </a:r>
          </a:p>
          <a:p>
            <a:r>
              <a:rPr lang="en-US" dirty="0"/>
              <a:t>inner join person</a:t>
            </a:r>
          </a:p>
          <a:p>
            <a:r>
              <a:rPr lang="en-US" dirty="0"/>
              <a:t>on </a:t>
            </a:r>
            <a:r>
              <a:rPr lang="en-US" dirty="0" err="1"/>
              <a:t>person.personID</a:t>
            </a:r>
            <a:r>
              <a:rPr lang="en-US" dirty="0"/>
              <a:t>=</a:t>
            </a:r>
            <a:r>
              <a:rPr lang="en-US" dirty="0" err="1"/>
              <a:t>feedback.personID</a:t>
            </a:r>
            <a:endParaRPr lang="en-US" dirty="0"/>
          </a:p>
          <a:p>
            <a:r>
              <a:rPr lang="en-US" dirty="0"/>
              <a:t>GROUP BY </a:t>
            </a:r>
            <a:r>
              <a:rPr lang="en-US" dirty="0" err="1"/>
              <a:t>personID</a:t>
            </a:r>
            <a:r>
              <a:rPr lang="en-US" dirty="0"/>
              <a:t> </a:t>
            </a:r>
          </a:p>
          <a:p>
            <a:r>
              <a:rPr lang="en-US" dirty="0"/>
              <a:t>ORDER BY 'Number of Feedbacks' DESC;</a:t>
            </a:r>
          </a:p>
        </p:txBody>
      </p:sp>
    </p:spTree>
    <p:extLst>
      <p:ext uri="{BB962C8B-B14F-4D97-AF65-F5344CB8AC3E}">
        <p14:creationId xmlns:p14="http://schemas.microsoft.com/office/powerpoint/2010/main" val="299678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C7FEAF-57C6-4CE8-A619-8A614A80ADB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9B7B4C25-59CC-484F-84A5-6E3AAE31C46F}"/>
              </a:ext>
            </a:extLst>
          </p:cNvPr>
          <p:cNvPicPr/>
          <p:nvPr/>
        </p:nvPicPr>
        <p:blipFill>
          <a:blip r:embed="rId2">
            <a:extLst>
              <a:ext uri="{28A0092B-C50C-407E-A947-70E740481C1C}">
                <a14:useLocalDpi xmlns:a14="http://schemas.microsoft.com/office/drawing/2010/main" val="0"/>
              </a:ext>
            </a:extLst>
          </a:blip>
          <a:stretch>
            <a:fillRect/>
          </a:stretch>
        </p:blipFill>
        <p:spPr>
          <a:xfrm>
            <a:off x="85725" y="0"/>
            <a:ext cx="11096625" cy="6096000"/>
          </a:xfrm>
          <a:prstGeom prst="rect">
            <a:avLst/>
          </a:prstGeom>
        </p:spPr>
      </p:pic>
    </p:spTree>
    <p:extLst>
      <p:ext uri="{BB962C8B-B14F-4D97-AF65-F5344CB8AC3E}">
        <p14:creationId xmlns:p14="http://schemas.microsoft.com/office/powerpoint/2010/main" val="9215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743075"/>
            <a:ext cx="9601200" cy="4048125"/>
          </a:xfrm>
        </p:spPr>
        <p:txBody>
          <a:bodyPr>
            <a:normAutofit fontScale="70000" lnSpcReduction="20000"/>
          </a:bodyPr>
          <a:lstStyle/>
          <a:p>
            <a:r>
              <a:rPr lang="en-US" dirty="0"/>
              <a:t>Scenario 6 :</a:t>
            </a:r>
          </a:p>
          <a:p>
            <a:r>
              <a:rPr lang="en-US" dirty="0"/>
              <a:t>To find the number of houses in each location.</a:t>
            </a:r>
          </a:p>
          <a:p>
            <a:r>
              <a:rPr lang="en-US" dirty="0"/>
              <a:t> Query:</a:t>
            </a:r>
          </a:p>
          <a:p>
            <a:r>
              <a:rPr lang="en-US" dirty="0"/>
              <a:t>create view </a:t>
            </a:r>
            <a:r>
              <a:rPr lang="en-US" dirty="0" err="1"/>
              <a:t>view_max_houses_location</a:t>
            </a:r>
            <a:endParaRPr lang="en-US" dirty="0"/>
          </a:p>
          <a:p>
            <a:r>
              <a:rPr lang="en-US" dirty="0"/>
              <a:t>as</a:t>
            </a:r>
          </a:p>
          <a:p>
            <a:r>
              <a:rPr lang="en-US" dirty="0"/>
              <a:t>SELECT </a:t>
            </a:r>
            <a:r>
              <a:rPr lang="en-US" dirty="0" err="1"/>
              <a:t>house.LocationID</a:t>
            </a:r>
            <a:r>
              <a:rPr lang="en-US" dirty="0"/>
              <a:t>, </a:t>
            </a:r>
            <a:r>
              <a:rPr lang="en-US" dirty="0" err="1"/>
              <a:t>country,state</a:t>
            </a:r>
            <a:r>
              <a:rPr lang="en-US" dirty="0"/>
              <a:t>, city, COUNT(*) as 'Number of Houses' FROM house</a:t>
            </a:r>
          </a:p>
          <a:p>
            <a:r>
              <a:rPr lang="en-US" dirty="0"/>
              <a:t>inner join location</a:t>
            </a:r>
          </a:p>
          <a:p>
            <a:r>
              <a:rPr lang="en-US" dirty="0"/>
              <a:t>on </a:t>
            </a:r>
            <a:r>
              <a:rPr lang="en-US" dirty="0" err="1"/>
              <a:t>house.locationID</a:t>
            </a:r>
            <a:r>
              <a:rPr lang="en-US" dirty="0"/>
              <a:t>=</a:t>
            </a:r>
            <a:r>
              <a:rPr lang="en-US" dirty="0" err="1"/>
              <a:t>location.locationID</a:t>
            </a:r>
            <a:endParaRPr lang="en-US" dirty="0"/>
          </a:p>
          <a:p>
            <a:r>
              <a:rPr lang="en-US" dirty="0"/>
              <a:t>GROUP BY </a:t>
            </a:r>
            <a:r>
              <a:rPr lang="en-US" dirty="0" err="1"/>
              <a:t>locationID</a:t>
            </a:r>
            <a:r>
              <a:rPr lang="en-US" dirty="0"/>
              <a:t> </a:t>
            </a:r>
          </a:p>
          <a:p>
            <a:r>
              <a:rPr lang="en-US" dirty="0"/>
              <a:t>ORDER BY 'Maximum Houses';</a:t>
            </a:r>
          </a:p>
          <a:p>
            <a:r>
              <a:rPr lang="en-US" dirty="0"/>
              <a:t>select * from </a:t>
            </a:r>
            <a:r>
              <a:rPr lang="en-US" dirty="0" err="1"/>
              <a:t>view_max_houses_location</a:t>
            </a:r>
            <a:r>
              <a:rPr lang="en-US" dirty="0"/>
              <a:t>;</a:t>
            </a:r>
          </a:p>
        </p:txBody>
      </p:sp>
    </p:spTree>
    <p:extLst>
      <p:ext uri="{BB962C8B-B14F-4D97-AF65-F5344CB8AC3E}">
        <p14:creationId xmlns:p14="http://schemas.microsoft.com/office/powerpoint/2010/main" val="127670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C7FEAF-57C6-4CE8-A619-8A614A80ADB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3DB35D03-6AC9-43C1-9054-B0C9EB39C6F5}"/>
              </a:ext>
            </a:extLst>
          </p:cNvPr>
          <p:cNvPicPr/>
          <p:nvPr/>
        </p:nvPicPr>
        <p:blipFill>
          <a:blip r:embed="rId2">
            <a:extLst>
              <a:ext uri="{28A0092B-C50C-407E-A947-70E740481C1C}">
                <a14:useLocalDpi xmlns:a14="http://schemas.microsoft.com/office/drawing/2010/main" val="0"/>
              </a:ext>
            </a:extLst>
          </a:blip>
          <a:stretch>
            <a:fillRect/>
          </a:stretch>
        </p:blipFill>
        <p:spPr>
          <a:xfrm>
            <a:off x="66675" y="76200"/>
            <a:ext cx="11487150" cy="6134100"/>
          </a:xfrm>
          <a:prstGeom prst="rect">
            <a:avLst/>
          </a:prstGeom>
        </p:spPr>
      </p:pic>
    </p:spTree>
    <p:extLst>
      <p:ext uri="{BB962C8B-B14F-4D97-AF65-F5344CB8AC3E}">
        <p14:creationId xmlns:p14="http://schemas.microsoft.com/office/powerpoint/2010/main" val="183840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40237"/>
          </a:xfrm>
        </p:spPr>
        <p:txBody>
          <a:bodyPr>
            <a:normAutofit fontScale="70000" lnSpcReduction="20000"/>
          </a:bodyPr>
          <a:lstStyle/>
          <a:p>
            <a:r>
              <a:rPr lang="en-US" dirty="0"/>
              <a:t>Scenario 7 :</a:t>
            </a:r>
          </a:p>
          <a:p>
            <a:r>
              <a:rPr lang="en-US" dirty="0"/>
              <a:t>Find the host who has maximum number of houses put up on rent</a:t>
            </a:r>
          </a:p>
          <a:p>
            <a:r>
              <a:rPr lang="en-US" dirty="0"/>
              <a:t>Query :</a:t>
            </a:r>
          </a:p>
          <a:p>
            <a:r>
              <a:rPr lang="en-US" dirty="0"/>
              <a:t>create view </a:t>
            </a:r>
            <a:r>
              <a:rPr lang="en-US" dirty="0" err="1"/>
              <a:t>view_max_houses_host</a:t>
            </a:r>
            <a:endParaRPr lang="en-US" dirty="0"/>
          </a:p>
          <a:p>
            <a:r>
              <a:rPr lang="en-US" dirty="0"/>
              <a:t>as</a:t>
            </a:r>
          </a:p>
          <a:p>
            <a:r>
              <a:rPr lang="en-US" dirty="0"/>
              <a:t>SELECT </a:t>
            </a:r>
            <a:r>
              <a:rPr lang="en-US" dirty="0" err="1"/>
              <a:t>hostID</a:t>
            </a:r>
            <a:r>
              <a:rPr lang="en-US" dirty="0"/>
              <a:t>, </a:t>
            </a:r>
            <a:r>
              <a:rPr lang="en-US" dirty="0" err="1"/>
              <a:t>FirstName,lastName</a:t>
            </a:r>
            <a:r>
              <a:rPr lang="en-US" dirty="0"/>
              <a:t>, COUNT(*) as </a:t>
            </a:r>
            <a:r>
              <a:rPr lang="en-US" dirty="0" err="1"/>
              <a:t>NumberofHouses</a:t>
            </a:r>
            <a:r>
              <a:rPr lang="en-US" dirty="0"/>
              <a:t> FROM house</a:t>
            </a:r>
          </a:p>
          <a:p>
            <a:r>
              <a:rPr lang="en-US" dirty="0"/>
              <a:t>inner join person</a:t>
            </a:r>
          </a:p>
          <a:p>
            <a:r>
              <a:rPr lang="en-US" dirty="0"/>
              <a:t>on </a:t>
            </a:r>
            <a:r>
              <a:rPr lang="en-US" dirty="0" err="1"/>
              <a:t>house.hostID</a:t>
            </a:r>
            <a:r>
              <a:rPr lang="en-US" dirty="0"/>
              <a:t>=</a:t>
            </a:r>
            <a:r>
              <a:rPr lang="en-US" dirty="0" err="1"/>
              <a:t>person.personID</a:t>
            </a:r>
            <a:endParaRPr lang="en-US" dirty="0"/>
          </a:p>
          <a:p>
            <a:r>
              <a:rPr lang="en-US" dirty="0"/>
              <a:t>GROUP BY </a:t>
            </a:r>
            <a:r>
              <a:rPr lang="en-US" dirty="0" err="1"/>
              <a:t>hostID</a:t>
            </a:r>
            <a:r>
              <a:rPr lang="en-US" dirty="0"/>
              <a:t> </a:t>
            </a:r>
          </a:p>
          <a:p>
            <a:r>
              <a:rPr lang="en-US" dirty="0"/>
              <a:t>ORDER BY </a:t>
            </a:r>
            <a:r>
              <a:rPr lang="en-US" dirty="0" err="1"/>
              <a:t>NumberofHouses</a:t>
            </a:r>
            <a:r>
              <a:rPr lang="en-US" dirty="0"/>
              <a:t> </a:t>
            </a:r>
            <a:r>
              <a:rPr lang="en-US" dirty="0" err="1"/>
              <a:t>desc</a:t>
            </a:r>
            <a:endParaRPr lang="en-US" dirty="0"/>
          </a:p>
          <a:p>
            <a:r>
              <a:rPr lang="en-US" dirty="0"/>
              <a:t>limit 1;</a:t>
            </a:r>
          </a:p>
          <a:p>
            <a:r>
              <a:rPr lang="en-US" dirty="0"/>
              <a:t>select * from </a:t>
            </a:r>
            <a:r>
              <a:rPr lang="en-US" dirty="0" err="1"/>
              <a:t>view_max_houses_host</a:t>
            </a:r>
            <a:r>
              <a:rPr lang="en-US" dirty="0"/>
              <a:t>;</a:t>
            </a:r>
          </a:p>
        </p:txBody>
      </p:sp>
    </p:spTree>
    <p:extLst>
      <p:ext uri="{BB962C8B-B14F-4D97-AF65-F5344CB8AC3E}">
        <p14:creationId xmlns:p14="http://schemas.microsoft.com/office/powerpoint/2010/main" val="261228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5BA091-A869-4692-98C1-EDF21D57153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5725" y="114299"/>
            <a:ext cx="11706225" cy="5972175"/>
          </a:xfrm>
          <a:prstGeom prst="rect">
            <a:avLst/>
          </a:prstGeom>
        </p:spPr>
      </p:pic>
    </p:spTree>
    <p:extLst>
      <p:ext uri="{BB962C8B-B14F-4D97-AF65-F5344CB8AC3E}">
        <p14:creationId xmlns:p14="http://schemas.microsoft.com/office/powerpoint/2010/main" val="282765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AIRBNB </a:t>
            </a:r>
          </a:p>
        </p:txBody>
      </p:sp>
      <p:sp>
        <p:nvSpPr>
          <p:cNvPr id="3" name="Content Placeholder 2">
            <a:extLst>
              <a:ext uri="{FF2B5EF4-FFF2-40B4-BE49-F238E27FC236}">
                <a16:creationId xmlns:a16="http://schemas.microsoft.com/office/drawing/2014/main" id="{54209A84-7371-486D-A1B6-BB72D5D091EA}"/>
              </a:ext>
            </a:extLst>
          </p:cNvPr>
          <p:cNvSpPr>
            <a:spLocks noGrp="1"/>
          </p:cNvSpPr>
          <p:nvPr>
            <p:ph idx="1"/>
          </p:nvPr>
        </p:nvSpPr>
        <p:spPr>
          <a:xfrm>
            <a:off x="1295400" y="1989993"/>
            <a:ext cx="9601200" cy="3809999"/>
          </a:xfrm>
        </p:spPr>
        <p:txBody>
          <a:bodyPr/>
          <a:lstStyle/>
          <a:p>
            <a:r>
              <a:rPr lang="en-US" dirty="0" err="1"/>
              <a:t>AirBNB</a:t>
            </a:r>
            <a:r>
              <a:rPr lang="en-US" dirty="0"/>
              <a:t> is a rental and hospitality website that is used all over the world in more than 191 countries for short-term lodging such as vacations. </a:t>
            </a:r>
          </a:p>
          <a:p>
            <a:r>
              <a:rPr lang="en-US" dirty="0"/>
              <a:t>The company that was founded in 2008 has a lot of customers who rent the houses of the hosts who put up their houses on rent. </a:t>
            </a:r>
          </a:p>
          <a:p>
            <a:r>
              <a:rPr lang="en-US" dirty="0"/>
              <a:t>This means that AIRBNB does not own any houses, it just acts as a broker between the customer and the hosts.</a:t>
            </a:r>
          </a:p>
          <a:p>
            <a:r>
              <a:rPr lang="en-US" dirty="0" err="1"/>
              <a:t>AirBNB</a:t>
            </a:r>
            <a:r>
              <a:rPr lang="en-US" dirty="0"/>
              <a:t> believes in connecting people all over the world and strives to provide excellent customer service. </a:t>
            </a:r>
          </a:p>
          <a:p>
            <a:endParaRPr lang="en-US" dirty="0"/>
          </a:p>
          <a:p>
            <a:endParaRPr lang="en-US" dirty="0"/>
          </a:p>
        </p:txBody>
      </p:sp>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p:txBody>
          <a:bodyPr>
            <a:normAutofit fontScale="55000" lnSpcReduction="20000"/>
          </a:bodyPr>
          <a:lstStyle/>
          <a:p>
            <a:r>
              <a:rPr lang="en-US" dirty="0"/>
              <a:t>Scenario 8 :</a:t>
            </a:r>
          </a:p>
          <a:p>
            <a:r>
              <a:rPr lang="en-US" dirty="0"/>
              <a:t>Find the Customer who has the highest number of bookings</a:t>
            </a:r>
          </a:p>
          <a:p>
            <a:r>
              <a:rPr lang="en-US" dirty="0"/>
              <a:t>Query :</a:t>
            </a:r>
          </a:p>
          <a:p>
            <a:r>
              <a:rPr lang="en-US" dirty="0"/>
              <a:t>create view </a:t>
            </a:r>
            <a:r>
              <a:rPr lang="en-US" dirty="0" err="1"/>
              <a:t>view_max_customer_booking</a:t>
            </a:r>
            <a:endParaRPr lang="en-US" dirty="0"/>
          </a:p>
          <a:p>
            <a:r>
              <a:rPr lang="en-US" dirty="0"/>
              <a:t>as</a:t>
            </a:r>
          </a:p>
          <a:p>
            <a:r>
              <a:rPr lang="en-US" dirty="0"/>
              <a:t>SELECT </a:t>
            </a:r>
            <a:r>
              <a:rPr lang="en-US" dirty="0" err="1"/>
              <a:t>PersonID</a:t>
            </a:r>
            <a:r>
              <a:rPr lang="en-US" dirty="0"/>
              <a:t>, </a:t>
            </a:r>
            <a:r>
              <a:rPr lang="en-US" dirty="0" err="1"/>
              <a:t>FirstName,lastName</a:t>
            </a:r>
            <a:r>
              <a:rPr lang="en-US" dirty="0"/>
              <a:t>, count(*) as </a:t>
            </a:r>
            <a:r>
              <a:rPr lang="en-US" dirty="0" err="1"/>
              <a:t>NumberofBookings</a:t>
            </a:r>
            <a:r>
              <a:rPr lang="en-US" dirty="0"/>
              <a:t> FROM Booking</a:t>
            </a:r>
          </a:p>
          <a:p>
            <a:r>
              <a:rPr lang="en-US" dirty="0"/>
              <a:t>inner join Person</a:t>
            </a:r>
          </a:p>
          <a:p>
            <a:r>
              <a:rPr lang="en-US" dirty="0"/>
              <a:t>on </a:t>
            </a:r>
            <a:r>
              <a:rPr lang="en-US" dirty="0" err="1"/>
              <a:t>Booking.CustomerID</a:t>
            </a:r>
            <a:r>
              <a:rPr lang="en-US" dirty="0"/>
              <a:t>=</a:t>
            </a:r>
            <a:r>
              <a:rPr lang="en-US" dirty="0" err="1"/>
              <a:t>person.personID</a:t>
            </a:r>
            <a:endParaRPr lang="en-US" dirty="0"/>
          </a:p>
          <a:p>
            <a:r>
              <a:rPr lang="en-US" dirty="0"/>
              <a:t>GROUP BY </a:t>
            </a:r>
            <a:r>
              <a:rPr lang="en-US" dirty="0" err="1"/>
              <a:t>CustomerID</a:t>
            </a:r>
            <a:r>
              <a:rPr lang="en-US" dirty="0"/>
              <a:t> </a:t>
            </a:r>
          </a:p>
          <a:p>
            <a:r>
              <a:rPr lang="en-US" dirty="0"/>
              <a:t>ORDER BY </a:t>
            </a:r>
            <a:r>
              <a:rPr lang="en-US" dirty="0" err="1"/>
              <a:t>NumberofBookings</a:t>
            </a:r>
            <a:r>
              <a:rPr lang="en-US" dirty="0"/>
              <a:t> </a:t>
            </a:r>
            <a:r>
              <a:rPr lang="en-US" dirty="0" err="1"/>
              <a:t>desc</a:t>
            </a:r>
            <a:r>
              <a:rPr lang="en-US" dirty="0"/>
              <a:t>;</a:t>
            </a:r>
          </a:p>
          <a:p>
            <a:r>
              <a:rPr lang="en-US" dirty="0"/>
              <a:t>select * from </a:t>
            </a:r>
            <a:r>
              <a:rPr lang="en-US" dirty="0" err="1"/>
              <a:t>view_max_customer_booking</a:t>
            </a:r>
            <a:r>
              <a:rPr lang="en-US" dirty="0"/>
              <a:t>;</a:t>
            </a:r>
          </a:p>
        </p:txBody>
      </p:sp>
    </p:spTree>
    <p:extLst>
      <p:ext uri="{BB962C8B-B14F-4D97-AF65-F5344CB8AC3E}">
        <p14:creationId xmlns:p14="http://schemas.microsoft.com/office/powerpoint/2010/main" val="269373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B91FA5-E78A-45A5-8329-CCC9892939E7}"/>
              </a:ext>
            </a:extLst>
          </p:cNvPr>
          <p:cNvPicPr/>
          <p:nvPr/>
        </p:nvPicPr>
        <p:blipFill>
          <a:blip r:embed="rId3">
            <a:extLst>
              <a:ext uri="{28A0092B-C50C-407E-A947-70E740481C1C}">
                <a14:useLocalDpi xmlns:a14="http://schemas.microsoft.com/office/drawing/2010/main" val="0"/>
              </a:ext>
            </a:extLst>
          </a:blip>
          <a:stretch>
            <a:fillRect/>
          </a:stretch>
        </p:blipFill>
        <p:spPr>
          <a:xfrm>
            <a:off x="-1" y="1"/>
            <a:ext cx="12068175" cy="5840412"/>
          </a:xfrm>
          <a:prstGeom prst="rect">
            <a:avLst/>
          </a:prstGeom>
        </p:spPr>
      </p:pic>
    </p:spTree>
    <p:extLst>
      <p:ext uri="{BB962C8B-B14F-4D97-AF65-F5344CB8AC3E}">
        <p14:creationId xmlns:p14="http://schemas.microsoft.com/office/powerpoint/2010/main" val="42097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p:txBody>
          <a:bodyPr>
            <a:normAutofit fontScale="85000" lnSpcReduction="20000"/>
          </a:bodyPr>
          <a:lstStyle/>
          <a:p>
            <a:r>
              <a:rPr lang="en-US" dirty="0"/>
              <a:t>Scenario 9 :</a:t>
            </a:r>
          </a:p>
          <a:p>
            <a:r>
              <a:rPr lang="en-US" dirty="0"/>
              <a:t>If person deactivates his account and if the person is a host, then the house listing posted by the host should be deleted.</a:t>
            </a:r>
          </a:p>
          <a:p>
            <a:r>
              <a:rPr lang="en-US" dirty="0"/>
              <a:t>Query :</a:t>
            </a:r>
          </a:p>
          <a:p>
            <a:r>
              <a:rPr lang="en-US" dirty="0"/>
              <a:t>create trigger </a:t>
            </a:r>
            <a:r>
              <a:rPr lang="en-US" dirty="0" err="1"/>
              <a:t>delete_house_of_host</a:t>
            </a:r>
            <a:endParaRPr lang="en-US" dirty="0"/>
          </a:p>
          <a:p>
            <a:r>
              <a:rPr lang="en-US" dirty="0"/>
              <a:t>select * from house;</a:t>
            </a:r>
          </a:p>
          <a:p>
            <a:r>
              <a:rPr lang="en-US" dirty="0"/>
              <a:t>select * from person;</a:t>
            </a:r>
          </a:p>
          <a:p>
            <a:r>
              <a:rPr lang="en-US" dirty="0"/>
              <a:t>update person set </a:t>
            </a:r>
            <a:r>
              <a:rPr lang="en-US" dirty="0" err="1"/>
              <a:t>accountStatus</a:t>
            </a:r>
            <a:r>
              <a:rPr lang="en-US" dirty="0"/>
              <a:t> = 'inactive' where </a:t>
            </a:r>
            <a:r>
              <a:rPr lang="en-US" dirty="0" err="1"/>
              <a:t>personId</a:t>
            </a:r>
            <a:r>
              <a:rPr lang="en-US" dirty="0"/>
              <a:t>=3;</a:t>
            </a:r>
          </a:p>
          <a:p>
            <a:r>
              <a:rPr lang="en-US" dirty="0"/>
              <a:t>select * from person;</a:t>
            </a:r>
          </a:p>
          <a:p>
            <a:r>
              <a:rPr lang="en-US" dirty="0"/>
              <a:t>select * from house;</a:t>
            </a:r>
          </a:p>
          <a:p>
            <a:endParaRPr lang="en-US" dirty="0"/>
          </a:p>
        </p:txBody>
      </p:sp>
    </p:spTree>
    <p:extLst>
      <p:ext uri="{BB962C8B-B14F-4D97-AF65-F5344CB8AC3E}">
        <p14:creationId xmlns:p14="http://schemas.microsoft.com/office/powerpoint/2010/main" val="131000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6C0468-5BA1-4A6E-92DA-83623935A3CD}"/>
              </a:ext>
            </a:extLst>
          </p:cNvPr>
          <p:cNvPicPr/>
          <p:nvPr/>
        </p:nvPicPr>
        <p:blipFill>
          <a:blip r:embed="rId3">
            <a:extLst>
              <a:ext uri="{28A0092B-C50C-407E-A947-70E740481C1C}">
                <a14:useLocalDpi xmlns:a14="http://schemas.microsoft.com/office/drawing/2010/main" val="0"/>
              </a:ext>
            </a:extLst>
          </a:blip>
          <a:stretch>
            <a:fillRect/>
          </a:stretch>
        </p:blipFill>
        <p:spPr>
          <a:xfrm>
            <a:off x="0" y="0"/>
            <a:ext cx="11506200" cy="6172200"/>
          </a:xfrm>
          <a:prstGeom prst="rect">
            <a:avLst/>
          </a:prstGeom>
        </p:spPr>
      </p:pic>
    </p:spTree>
    <p:extLst>
      <p:ext uri="{BB962C8B-B14F-4D97-AF65-F5344CB8AC3E}">
        <p14:creationId xmlns:p14="http://schemas.microsoft.com/office/powerpoint/2010/main" val="208269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B45852-E969-4E3E-8A64-BDAE461117E6}"/>
              </a:ext>
            </a:extLst>
          </p:cNvPr>
          <p:cNvPicPr/>
          <p:nvPr/>
        </p:nvPicPr>
        <p:blipFill>
          <a:blip r:embed="rId3">
            <a:extLst>
              <a:ext uri="{28A0092B-C50C-407E-A947-70E740481C1C}">
                <a14:useLocalDpi xmlns:a14="http://schemas.microsoft.com/office/drawing/2010/main" val="0"/>
              </a:ext>
            </a:extLst>
          </a:blip>
          <a:stretch>
            <a:fillRect/>
          </a:stretch>
        </p:blipFill>
        <p:spPr>
          <a:xfrm>
            <a:off x="0" y="0"/>
            <a:ext cx="11182350" cy="6172200"/>
          </a:xfrm>
          <a:prstGeom prst="rect">
            <a:avLst/>
          </a:prstGeom>
        </p:spPr>
      </p:pic>
    </p:spTree>
    <p:extLst>
      <p:ext uri="{BB962C8B-B14F-4D97-AF65-F5344CB8AC3E}">
        <p14:creationId xmlns:p14="http://schemas.microsoft.com/office/powerpoint/2010/main" val="286820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24C0B8-8023-4975-8A08-0906BF448161}"/>
              </a:ext>
            </a:extLst>
          </p:cNvPr>
          <p:cNvPicPr/>
          <p:nvPr/>
        </p:nvPicPr>
        <p:blipFill>
          <a:blip r:embed="rId2">
            <a:extLst>
              <a:ext uri="{28A0092B-C50C-407E-A947-70E740481C1C}">
                <a14:useLocalDpi xmlns:a14="http://schemas.microsoft.com/office/drawing/2010/main" val="0"/>
              </a:ext>
            </a:extLst>
          </a:blip>
          <a:stretch>
            <a:fillRect/>
          </a:stretch>
        </p:blipFill>
        <p:spPr>
          <a:xfrm>
            <a:off x="-1" y="-1"/>
            <a:ext cx="11515725" cy="6124575"/>
          </a:xfrm>
          <a:prstGeom prst="rect">
            <a:avLst/>
          </a:prstGeom>
        </p:spPr>
      </p:pic>
    </p:spTree>
    <p:extLst>
      <p:ext uri="{BB962C8B-B14F-4D97-AF65-F5344CB8AC3E}">
        <p14:creationId xmlns:p14="http://schemas.microsoft.com/office/powerpoint/2010/main" val="30369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B49A4F-3C30-43FD-A16B-D6FBD0D3F74A}"/>
              </a:ext>
            </a:extLst>
          </p:cNvPr>
          <p:cNvPicPr/>
          <p:nvPr/>
        </p:nvPicPr>
        <p:blipFill>
          <a:blip r:embed="rId2">
            <a:extLst>
              <a:ext uri="{28A0092B-C50C-407E-A947-70E740481C1C}">
                <a14:useLocalDpi xmlns:a14="http://schemas.microsoft.com/office/drawing/2010/main" val="0"/>
              </a:ext>
            </a:extLst>
          </a:blip>
          <a:stretch>
            <a:fillRect/>
          </a:stretch>
        </p:blipFill>
        <p:spPr>
          <a:xfrm>
            <a:off x="76200" y="0"/>
            <a:ext cx="11468100" cy="6134100"/>
          </a:xfrm>
          <a:prstGeom prst="rect">
            <a:avLst/>
          </a:prstGeom>
        </p:spPr>
      </p:pic>
    </p:spTree>
    <p:extLst>
      <p:ext uri="{BB962C8B-B14F-4D97-AF65-F5344CB8AC3E}">
        <p14:creationId xmlns:p14="http://schemas.microsoft.com/office/powerpoint/2010/main" val="30862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p:txBody>
          <a:bodyPr>
            <a:normAutofit fontScale="85000" lnSpcReduction="20000"/>
          </a:bodyPr>
          <a:lstStyle/>
          <a:p>
            <a:r>
              <a:rPr lang="en-US" dirty="0"/>
              <a:t>Scenario 10 : </a:t>
            </a:r>
          </a:p>
          <a:p>
            <a:r>
              <a:rPr lang="en-US" dirty="0"/>
              <a:t>If a person wants to delete his account and the person is a customer, then he should not be able to delete his account if he has made </a:t>
            </a:r>
            <a:r>
              <a:rPr lang="en-US" dirty="0" err="1"/>
              <a:t>atleast</a:t>
            </a:r>
            <a:r>
              <a:rPr lang="en-US" dirty="0"/>
              <a:t> one booking . </a:t>
            </a:r>
          </a:p>
          <a:p>
            <a:r>
              <a:rPr lang="en-US" dirty="0"/>
              <a:t>Query :</a:t>
            </a:r>
          </a:p>
          <a:p>
            <a:r>
              <a:rPr lang="en-US" dirty="0"/>
              <a:t>create trigger </a:t>
            </a:r>
            <a:r>
              <a:rPr lang="en-US" dirty="0" err="1"/>
              <a:t>delete_customer_without_booking</a:t>
            </a:r>
            <a:endParaRPr lang="en-US" dirty="0"/>
          </a:p>
          <a:p>
            <a:r>
              <a:rPr lang="en-US" dirty="0"/>
              <a:t>create table message</a:t>
            </a:r>
          </a:p>
          <a:p>
            <a:r>
              <a:rPr lang="en-US" dirty="0"/>
              <a:t>Select * from booking;</a:t>
            </a:r>
          </a:p>
          <a:p>
            <a:r>
              <a:rPr lang="en-US" dirty="0"/>
              <a:t>update person set </a:t>
            </a:r>
            <a:r>
              <a:rPr lang="en-US" dirty="0" err="1"/>
              <a:t>accountStatus</a:t>
            </a:r>
            <a:r>
              <a:rPr lang="en-US" dirty="0"/>
              <a:t> = 'inactive' where </a:t>
            </a:r>
            <a:r>
              <a:rPr lang="en-US" dirty="0" err="1"/>
              <a:t>personId</a:t>
            </a:r>
            <a:r>
              <a:rPr lang="en-US" dirty="0"/>
              <a:t>=3; </a:t>
            </a:r>
          </a:p>
          <a:p>
            <a:r>
              <a:rPr lang="en-US" dirty="0"/>
              <a:t>select </a:t>
            </a:r>
            <a:r>
              <a:rPr lang="en-US" dirty="0" err="1"/>
              <a:t>messageName</a:t>
            </a:r>
            <a:r>
              <a:rPr lang="en-US" dirty="0"/>
              <a:t> as 'Action' from message;</a:t>
            </a:r>
          </a:p>
          <a:p>
            <a:r>
              <a:rPr lang="en-US" dirty="0"/>
              <a:t>select * from person;</a:t>
            </a:r>
          </a:p>
        </p:txBody>
      </p:sp>
    </p:spTree>
    <p:extLst>
      <p:ext uri="{BB962C8B-B14F-4D97-AF65-F5344CB8AC3E}">
        <p14:creationId xmlns:p14="http://schemas.microsoft.com/office/powerpoint/2010/main" val="256488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E5B711-4A2D-4FC0-A4D8-72A07A61CBD8}"/>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1563350" cy="6162675"/>
          </a:xfrm>
          <a:prstGeom prst="rect">
            <a:avLst/>
          </a:prstGeom>
        </p:spPr>
      </p:pic>
    </p:spTree>
    <p:extLst>
      <p:ext uri="{BB962C8B-B14F-4D97-AF65-F5344CB8AC3E}">
        <p14:creationId xmlns:p14="http://schemas.microsoft.com/office/powerpoint/2010/main" val="33477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9546F6-AD52-4455-83C9-BD94E87669B4}"/>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1544300" cy="6210300"/>
          </a:xfrm>
          <a:prstGeom prst="rect">
            <a:avLst/>
          </a:prstGeom>
        </p:spPr>
      </p:pic>
    </p:spTree>
    <p:extLst>
      <p:ext uri="{BB962C8B-B14F-4D97-AF65-F5344CB8AC3E}">
        <p14:creationId xmlns:p14="http://schemas.microsoft.com/office/powerpoint/2010/main" val="252074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AIRBNB ?</a:t>
            </a:r>
          </a:p>
        </p:txBody>
      </p:sp>
      <p:sp>
        <p:nvSpPr>
          <p:cNvPr id="3" name="Content Placeholder 2">
            <a:extLst>
              <a:ext uri="{FF2B5EF4-FFF2-40B4-BE49-F238E27FC236}">
                <a16:creationId xmlns:a16="http://schemas.microsoft.com/office/drawing/2014/main" id="{237C55AD-04FE-440F-B6AB-CC230148F47D}"/>
              </a:ext>
            </a:extLst>
          </p:cNvPr>
          <p:cNvSpPr>
            <a:spLocks noGrp="1"/>
          </p:cNvSpPr>
          <p:nvPr>
            <p:ph idx="1"/>
          </p:nvPr>
        </p:nvSpPr>
        <p:spPr/>
        <p:txBody>
          <a:bodyPr/>
          <a:lstStyle/>
          <a:p>
            <a:r>
              <a:rPr lang="en-US" dirty="0"/>
              <a:t>The purpose of choosing AIRBNB database is to dig deeper into learning how a hospitality enterprise functions as AIRBNB has revolutionized lodging and travelling. </a:t>
            </a:r>
          </a:p>
          <a:p>
            <a:r>
              <a:rPr lang="en-US" dirty="0"/>
              <a:t>It can serve as a blueprint for a lot of other industries which function on the principle of renting instead of ownership.</a:t>
            </a:r>
          </a:p>
          <a:p>
            <a:r>
              <a:rPr lang="en-US" dirty="0"/>
              <a:t> This business model is the future and it will be intriguing to learn about the data that the </a:t>
            </a:r>
            <a:r>
              <a:rPr lang="en-US" dirty="0" err="1"/>
              <a:t>AirBNB</a:t>
            </a:r>
            <a:r>
              <a:rPr lang="en-US" dirty="0"/>
              <a:t> needs to store in their database so that it is used in meaningful ways to best serve the people associated with the enterprise.</a:t>
            </a:r>
          </a:p>
          <a:p>
            <a:endParaRPr lang="en-US" dirty="0"/>
          </a:p>
        </p:txBody>
      </p:sp>
    </p:spTree>
    <p:extLst>
      <p:ext uri="{BB962C8B-B14F-4D97-AF65-F5344CB8AC3E}">
        <p14:creationId xmlns:p14="http://schemas.microsoft.com/office/powerpoint/2010/main" val="350915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9E791F-69F2-4D60-B2F2-3F150AF49746}"/>
              </a:ext>
            </a:extLst>
          </p:cNvPr>
          <p:cNvPicPr/>
          <p:nvPr/>
        </p:nvPicPr>
        <p:blipFill>
          <a:blip r:embed="rId2">
            <a:extLst>
              <a:ext uri="{28A0092B-C50C-407E-A947-70E740481C1C}">
                <a14:useLocalDpi xmlns:a14="http://schemas.microsoft.com/office/drawing/2010/main" val="0"/>
              </a:ext>
            </a:extLst>
          </a:blip>
          <a:stretch>
            <a:fillRect/>
          </a:stretch>
        </p:blipFill>
        <p:spPr>
          <a:xfrm>
            <a:off x="-1" y="0"/>
            <a:ext cx="11534775" cy="6191250"/>
          </a:xfrm>
          <a:prstGeom prst="rect">
            <a:avLst/>
          </a:prstGeom>
        </p:spPr>
      </p:pic>
    </p:spTree>
    <p:extLst>
      <p:ext uri="{BB962C8B-B14F-4D97-AF65-F5344CB8AC3E}">
        <p14:creationId xmlns:p14="http://schemas.microsoft.com/office/powerpoint/2010/main" val="334702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51E073-ADA0-494A-A2CD-7F6E1CBC03DE}"/>
              </a:ext>
            </a:extLst>
          </p:cNvPr>
          <p:cNvPicPr/>
          <p:nvPr/>
        </p:nvPicPr>
        <p:blipFill>
          <a:blip r:embed="rId2">
            <a:extLst>
              <a:ext uri="{28A0092B-C50C-407E-A947-70E740481C1C}">
                <a14:useLocalDpi xmlns:a14="http://schemas.microsoft.com/office/drawing/2010/main" val="0"/>
              </a:ext>
            </a:extLst>
          </a:blip>
          <a:stretch>
            <a:fillRect/>
          </a:stretch>
        </p:blipFill>
        <p:spPr>
          <a:xfrm>
            <a:off x="-1" y="0"/>
            <a:ext cx="11515725" cy="6191250"/>
          </a:xfrm>
          <a:prstGeom prst="rect">
            <a:avLst/>
          </a:prstGeom>
        </p:spPr>
      </p:pic>
    </p:spTree>
    <p:extLst>
      <p:ext uri="{BB962C8B-B14F-4D97-AF65-F5344CB8AC3E}">
        <p14:creationId xmlns:p14="http://schemas.microsoft.com/office/powerpoint/2010/main" val="376164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D4F7E4-56F4-4180-A44E-7FFBA3612F6E}"/>
              </a:ext>
            </a:extLst>
          </p:cNvPr>
          <p:cNvPicPr/>
          <p:nvPr/>
        </p:nvPicPr>
        <p:blipFill>
          <a:blip r:embed="rId2">
            <a:extLst>
              <a:ext uri="{28A0092B-C50C-407E-A947-70E740481C1C}">
                <a14:useLocalDpi xmlns:a14="http://schemas.microsoft.com/office/drawing/2010/main" val="0"/>
              </a:ext>
            </a:extLst>
          </a:blip>
          <a:stretch>
            <a:fillRect/>
          </a:stretch>
        </p:blipFill>
        <p:spPr>
          <a:xfrm>
            <a:off x="0" y="1"/>
            <a:ext cx="11525250" cy="6124574"/>
          </a:xfrm>
          <a:prstGeom prst="rect">
            <a:avLst/>
          </a:prstGeom>
        </p:spPr>
      </p:pic>
    </p:spTree>
    <p:extLst>
      <p:ext uri="{BB962C8B-B14F-4D97-AF65-F5344CB8AC3E}">
        <p14:creationId xmlns:p14="http://schemas.microsoft.com/office/powerpoint/2010/main" val="77787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p:txBody>
          <a:bodyPr>
            <a:normAutofit/>
          </a:bodyPr>
          <a:lstStyle/>
          <a:p>
            <a:r>
              <a:rPr lang="en-US" dirty="0"/>
              <a:t>Scenario 11 :</a:t>
            </a:r>
          </a:p>
          <a:p>
            <a:r>
              <a:rPr lang="en-US" dirty="0"/>
              <a:t>Suppose a person deleted his account and want to activate it again. Then a new row should not be created but the status of the person in the person table should be made active.</a:t>
            </a:r>
          </a:p>
          <a:p>
            <a:r>
              <a:rPr lang="en-US" dirty="0"/>
              <a:t>create procedure </a:t>
            </a:r>
            <a:r>
              <a:rPr lang="en-US" dirty="0" err="1"/>
              <a:t>sp_active_person</a:t>
            </a:r>
            <a:r>
              <a:rPr lang="en-US" dirty="0"/>
              <a:t>(in email varchar(200))</a:t>
            </a:r>
          </a:p>
          <a:p>
            <a:r>
              <a:rPr lang="en-US" dirty="0"/>
              <a:t>Select * from person</a:t>
            </a:r>
          </a:p>
          <a:p>
            <a:r>
              <a:rPr lang="en-US" dirty="0"/>
              <a:t>call </a:t>
            </a:r>
            <a:r>
              <a:rPr lang="en-US" dirty="0" err="1"/>
              <a:t>sp_active_person</a:t>
            </a:r>
            <a:r>
              <a:rPr lang="en-US" dirty="0"/>
              <a:t>('vikas.singh@gmail.com’);</a:t>
            </a:r>
          </a:p>
          <a:p>
            <a:r>
              <a:rPr lang="en-US" dirty="0"/>
              <a:t>Select * from person</a:t>
            </a:r>
          </a:p>
          <a:p>
            <a:endParaRPr lang="en-US" dirty="0"/>
          </a:p>
          <a:p>
            <a:endParaRPr lang="en-US" dirty="0"/>
          </a:p>
        </p:txBody>
      </p:sp>
    </p:spTree>
    <p:extLst>
      <p:ext uri="{BB962C8B-B14F-4D97-AF65-F5344CB8AC3E}">
        <p14:creationId xmlns:p14="http://schemas.microsoft.com/office/powerpoint/2010/main" val="126389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B77400-C85A-439E-83AC-5E8A400C64F1}"/>
              </a:ext>
            </a:extLst>
          </p:cNvPr>
          <p:cNvPicPr/>
          <p:nvPr/>
        </p:nvPicPr>
        <p:blipFill>
          <a:blip r:embed="rId2">
            <a:extLst>
              <a:ext uri="{28A0092B-C50C-407E-A947-70E740481C1C}">
                <a14:useLocalDpi xmlns:a14="http://schemas.microsoft.com/office/drawing/2010/main" val="0"/>
              </a:ext>
            </a:extLst>
          </a:blip>
          <a:stretch>
            <a:fillRect/>
          </a:stretch>
        </p:blipFill>
        <p:spPr>
          <a:xfrm>
            <a:off x="-1" y="0"/>
            <a:ext cx="11572875" cy="6267450"/>
          </a:xfrm>
          <a:prstGeom prst="rect">
            <a:avLst/>
          </a:prstGeom>
        </p:spPr>
      </p:pic>
    </p:spTree>
    <p:extLst>
      <p:ext uri="{BB962C8B-B14F-4D97-AF65-F5344CB8AC3E}">
        <p14:creationId xmlns:p14="http://schemas.microsoft.com/office/powerpoint/2010/main" val="148102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37EB9F-0EC2-46B6-9797-9CDDADF2D519}"/>
              </a:ext>
            </a:extLst>
          </p:cNvPr>
          <p:cNvPicPr/>
          <p:nvPr/>
        </p:nvPicPr>
        <p:blipFill>
          <a:blip r:embed="rId2">
            <a:extLst>
              <a:ext uri="{28A0092B-C50C-407E-A947-70E740481C1C}">
                <a14:useLocalDpi xmlns:a14="http://schemas.microsoft.com/office/drawing/2010/main" val="0"/>
              </a:ext>
            </a:extLst>
          </a:blip>
          <a:stretch>
            <a:fillRect/>
          </a:stretch>
        </p:blipFill>
        <p:spPr>
          <a:xfrm>
            <a:off x="-1" y="66675"/>
            <a:ext cx="11458575" cy="6115050"/>
          </a:xfrm>
          <a:prstGeom prst="rect">
            <a:avLst/>
          </a:prstGeom>
        </p:spPr>
      </p:pic>
    </p:spTree>
    <p:extLst>
      <p:ext uri="{BB962C8B-B14F-4D97-AF65-F5344CB8AC3E}">
        <p14:creationId xmlns:p14="http://schemas.microsoft.com/office/powerpoint/2010/main" val="199027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fontScale="70000" lnSpcReduction="20000"/>
          </a:bodyPr>
          <a:lstStyle/>
          <a:p>
            <a:r>
              <a:rPr lang="en-US" dirty="0"/>
              <a:t>Scenario 12 :</a:t>
            </a:r>
          </a:p>
          <a:p>
            <a:r>
              <a:rPr lang="en-US" dirty="0"/>
              <a:t>If a booking is done, the payment table should get populated and the after the payment table, the </a:t>
            </a:r>
            <a:r>
              <a:rPr lang="en-US" dirty="0" err="1"/>
              <a:t>airbnb_earnings</a:t>
            </a:r>
            <a:r>
              <a:rPr lang="en-US" dirty="0"/>
              <a:t> and </a:t>
            </a:r>
            <a:r>
              <a:rPr lang="en-US" dirty="0" err="1"/>
              <a:t>host_earnings</a:t>
            </a:r>
            <a:r>
              <a:rPr lang="en-US" dirty="0"/>
              <a:t> should be populated.</a:t>
            </a:r>
          </a:p>
          <a:p>
            <a:r>
              <a:rPr lang="en-US" dirty="0"/>
              <a:t>create procedure </a:t>
            </a:r>
            <a:r>
              <a:rPr lang="en-US" dirty="0" err="1"/>
              <a:t>sp_bookingcost_in_booking</a:t>
            </a:r>
            <a:r>
              <a:rPr lang="en-US" dirty="0"/>
              <a:t> ()</a:t>
            </a:r>
          </a:p>
          <a:p>
            <a:r>
              <a:rPr lang="en-US" dirty="0"/>
              <a:t>create table </a:t>
            </a:r>
            <a:r>
              <a:rPr lang="en-US" dirty="0" err="1"/>
              <a:t>booking_dummy</a:t>
            </a:r>
            <a:endParaRPr lang="en-US" dirty="0"/>
          </a:p>
          <a:p>
            <a:r>
              <a:rPr lang="en-US" dirty="0"/>
              <a:t>create procedure </a:t>
            </a:r>
            <a:r>
              <a:rPr lang="en-US" dirty="0" err="1"/>
              <a:t>insert_into_dummy</a:t>
            </a:r>
            <a:r>
              <a:rPr lang="en-US" dirty="0"/>
              <a:t>()</a:t>
            </a:r>
          </a:p>
          <a:p>
            <a:r>
              <a:rPr lang="en-US" dirty="0"/>
              <a:t>create trigger </a:t>
            </a:r>
            <a:r>
              <a:rPr lang="en-US" dirty="0" err="1"/>
              <a:t>insert_into_paymenttable</a:t>
            </a:r>
            <a:endParaRPr lang="en-US" dirty="0"/>
          </a:p>
          <a:p>
            <a:r>
              <a:rPr lang="en-US" dirty="0"/>
              <a:t>create trigger </a:t>
            </a:r>
            <a:r>
              <a:rPr lang="en-US" dirty="0" err="1"/>
              <a:t>airbnb_trigger</a:t>
            </a:r>
            <a:endParaRPr lang="en-US" dirty="0"/>
          </a:p>
          <a:p>
            <a:r>
              <a:rPr lang="en-US" dirty="0"/>
              <a:t>create trigger </a:t>
            </a:r>
            <a:r>
              <a:rPr lang="en-US" dirty="0" err="1"/>
              <a:t>host_earnings_trigger</a:t>
            </a:r>
            <a:endParaRPr lang="en-US" dirty="0"/>
          </a:p>
          <a:p>
            <a:r>
              <a:rPr lang="en-US" dirty="0"/>
              <a:t> insert into booking(bookingID,BookingStartDAte,BookingEndDate,BookingStatus,HouseID,CustomerID,timestamp) values (4,'2017-12-08','2017-12-12','OPEN','1','1',now());</a:t>
            </a:r>
          </a:p>
          <a:p>
            <a:r>
              <a:rPr lang="en-US" dirty="0"/>
              <a:t>call </a:t>
            </a:r>
            <a:r>
              <a:rPr lang="en-US" dirty="0" err="1"/>
              <a:t>sp_bookingcost_in_booking</a:t>
            </a:r>
            <a:r>
              <a:rPr lang="en-US" dirty="0"/>
              <a:t>();</a:t>
            </a:r>
          </a:p>
          <a:p>
            <a:r>
              <a:rPr lang="en-US" dirty="0"/>
              <a:t>call </a:t>
            </a:r>
            <a:r>
              <a:rPr lang="en-US" dirty="0" err="1"/>
              <a:t>insert_into_dummy</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17429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772098-EBDE-43CC-ABFD-859B5D21B0FD}"/>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1468100" cy="6191249"/>
          </a:xfrm>
          <a:prstGeom prst="rect">
            <a:avLst/>
          </a:prstGeom>
        </p:spPr>
      </p:pic>
    </p:spTree>
    <p:extLst>
      <p:ext uri="{BB962C8B-B14F-4D97-AF65-F5344CB8AC3E}">
        <p14:creationId xmlns:p14="http://schemas.microsoft.com/office/powerpoint/2010/main" val="18648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C48099-4AE2-4401-9CB6-87E18D3846E2}"/>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1525250" cy="6172200"/>
          </a:xfrm>
          <a:prstGeom prst="rect">
            <a:avLst/>
          </a:prstGeom>
        </p:spPr>
      </p:pic>
    </p:spTree>
    <p:extLst>
      <p:ext uri="{BB962C8B-B14F-4D97-AF65-F5344CB8AC3E}">
        <p14:creationId xmlns:p14="http://schemas.microsoft.com/office/powerpoint/2010/main" val="73227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09DE7-68BE-4777-AFA0-A69D7DC1C0A0}"/>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1601450" cy="6153150"/>
          </a:xfrm>
          <a:prstGeom prst="rect">
            <a:avLst/>
          </a:prstGeom>
        </p:spPr>
      </p:pic>
    </p:spTree>
    <p:extLst>
      <p:ext uri="{BB962C8B-B14F-4D97-AF65-F5344CB8AC3E}">
        <p14:creationId xmlns:p14="http://schemas.microsoft.com/office/powerpoint/2010/main" val="368085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AIRBNB Works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p:txBody>
          <a:bodyPr>
            <a:normAutofit/>
          </a:bodyPr>
          <a:lstStyle/>
          <a:p>
            <a:r>
              <a:rPr lang="en-US" dirty="0"/>
              <a:t>AIRBNB has a number of users which are either customers or hosts.</a:t>
            </a:r>
          </a:p>
          <a:p>
            <a:r>
              <a:rPr lang="en-US" dirty="0"/>
              <a:t>The customers select the location of their choice, the dates of their choice </a:t>
            </a:r>
            <a:r>
              <a:rPr lang="en-US" dirty="0" err="1"/>
              <a:t>choice</a:t>
            </a:r>
            <a:r>
              <a:rPr lang="en-US" dirty="0"/>
              <a:t> and book one of the houses that are listed.</a:t>
            </a:r>
          </a:p>
          <a:p>
            <a:r>
              <a:rPr lang="en-US" dirty="0"/>
              <a:t>Upon booking, the customer makes the payment out of which  part of the payment goes to the AIRBNB enterprise and the other part goes to the Host whose house is been booked by the Customer.</a:t>
            </a:r>
          </a:p>
          <a:p>
            <a:r>
              <a:rPr lang="en-US" dirty="0"/>
              <a:t>Customers can book a house, cancel a booking and if a booking is cancelled then the payment is refunded.</a:t>
            </a:r>
          </a:p>
          <a:p>
            <a:r>
              <a:rPr lang="en-US" dirty="0"/>
              <a:t>Hosts can put up any number of houses on rent and can take them of anytime.</a:t>
            </a:r>
          </a:p>
        </p:txBody>
      </p:sp>
    </p:spTree>
    <p:extLst>
      <p:ext uri="{BB962C8B-B14F-4D97-AF65-F5344CB8AC3E}">
        <p14:creationId xmlns:p14="http://schemas.microsoft.com/office/powerpoint/2010/main" val="259206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FCC40E-A4DF-4237-B81F-F9A28F80916B}"/>
              </a:ext>
            </a:extLst>
          </p:cNvPr>
          <p:cNvPicPr/>
          <p:nvPr/>
        </p:nvPicPr>
        <p:blipFill>
          <a:blip r:embed="rId2">
            <a:extLst>
              <a:ext uri="{28A0092B-C50C-407E-A947-70E740481C1C}">
                <a14:useLocalDpi xmlns:a14="http://schemas.microsoft.com/office/drawing/2010/main" val="0"/>
              </a:ext>
            </a:extLst>
          </a:blip>
          <a:stretch>
            <a:fillRect/>
          </a:stretch>
        </p:blipFill>
        <p:spPr>
          <a:xfrm>
            <a:off x="-1" y="0"/>
            <a:ext cx="11534775" cy="6191249"/>
          </a:xfrm>
          <a:prstGeom prst="rect">
            <a:avLst/>
          </a:prstGeom>
        </p:spPr>
      </p:pic>
    </p:spTree>
    <p:extLst>
      <p:ext uri="{BB962C8B-B14F-4D97-AF65-F5344CB8AC3E}">
        <p14:creationId xmlns:p14="http://schemas.microsoft.com/office/powerpoint/2010/main" val="24379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a:bodyPr>
          <a:lstStyle/>
          <a:p>
            <a:r>
              <a:rPr lang="en-US" dirty="0"/>
              <a:t>Scenario 13:</a:t>
            </a:r>
          </a:p>
          <a:p>
            <a:r>
              <a:rPr lang="en-US" dirty="0"/>
              <a:t>Find out the total earnings of the host till date</a:t>
            </a:r>
          </a:p>
          <a:p>
            <a:pPr marL="0" indent="0">
              <a:buNone/>
            </a:pPr>
            <a:endParaRPr lang="en-US" dirty="0"/>
          </a:p>
          <a:p>
            <a:r>
              <a:rPr lang="en-US" dirty="0"/>
              <a:t>Query :</a:t>
            </a:r>
          </a:p>
          <a:p>
            <a:r>
              <a:rPr lang="en-US" dirty="0"/>
              <a:t>create procedure </a:t>
            </a:r>
            <a:r>
              <a:rPr lang="en-US" dirty="0" err="1"/>
              <a:t>host_earnings_particular_host</a:t>
            </a:r>
            <a:r>
              <a:rPr lang="en-US" dirty="0"/>
              <a:t>(in hostID1 </a:t>
            </a:r>
            <a:r>
              <a:rPr lang="en-US" dirty="0" err="1"/>
              <a:t>int</a:t>
            </a:r>
            <a:r>
              <a:rPr lang="en-US" dirty="0"/>
              <a:t>)</a:t>
            </a:r>
          </a:p>
          <a:p>
            <a:r>
              <a:rPr lang="en-US" dirty="0"/>
              <a:t>call </a:t>
            </a:r>
            <a:r>
              <a:rPr lang="en-US" dirty="0" err="1"/>
              <a:t>host_earnings_particular_host</a:t>
            </a:r>
            <a:r>
              <a:rPr lang="en-US" dirty="0"/>
              <a:t>(1);</a:t>
            </a:r>
          </a:p>
        </p:txBody>
      </p:sp>
    </p:spTree>
    <p:extLst>
      <p:ext uri="{BB962C8B-B14F-4D97-AF65-F5344CB8AC3E}">
        <p14:creationId xmlns:p14="http://schemas.microsoft.com/office/powerpoint/2010/main" val="32095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3B6E0E-3DF8-48E5-A730-0C274C85B95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1"/>
            <a:ext cx="11468100" cy="6105524"/>
          </a:xfrm>
          <a:prstGeom prst="rect">
            <a:avLst/>
          </a:prstGeom>
        </p:spPr>
      </p:pic>
    </p:spTree>
    <p:extLst>
      <p:ext uri="{BB962C8B-B14F-4D97-AF65-F5344CB8AC3E}">
        <p14:creationId xmlns:p14="http://schemas.microsoft.com/office/powerpoint/2010/main" val="327673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a:bodyPr>
          <a:lstStyle/>
          <a:p>
            <a:r>
              <a:rPr lang="en-US" dirty="0"/>
              <a:t>Scenario 14 :</a:t>
            </a:r>
          </a:p>
          <a:p>
            <a:r>
              <a:rPr lang="en-US" dirty="0"/>
              <a:t>Find the total earnings of AIRBNB</a:t>
            </a:r>
          </a:p>
          <a:p>
            <a:r>
              <a:rPr lang="en-US" dirty="0"/>
              <a:t>Query :</a:t>
            </a:r>
          </a:p>
          <a:p>
            <a:r>
              <a:rPr lang="en-US" dirty="0"/>
              <a:t>delimiter //</a:t>
            </a:r>
          </a:p>
          <a:p>
            <a:r>
              <a:rPr lang="en-US" dirty="0"/>
              <a:t>create procedure </a:t>
            </a:r>
            <a:r>
              <a:rPr lang="en-US" dirty="0" err="1"/>
              <a:t>total_airbnb_earnings</a:t>
            </a:r>
            <a:r>
              <a:rPr lang="en-US" dirty="0"/>
              <a:t>()</a:t>
            </a:r>
          </a:p>
          <a:p>
            <a:r>
              <a:rPr lang="en-US" dirty="0"/>
              <a:t>select sum(</a:t>
            </a:r>
            <a:r>
              <a:rPr lang="en-US" dirty="0" err="1"/>
              <a:t>EarningsAmount</a:t>
            </a:r>
            <a:r>
              <a:rPr lang="en-US" dirty="0"/>
              <a:t>) as 'Total </a:t>
            </a:r>
            <a:r>
              <a:rPr lang="en-US" dirty="0" err="1"/>
              <a:t>AirBNB</a:t>
            </a:r>
            <a:r>
              <a:rPr lang="en-US" dirty="0"/>
              <a:t> Earnings' from `</a:t>
            </a:r>
            <a:r>
              <a:rPr lang="en-US" dirty="0" err="1"/>
              <a:t>airbnb</a:t>
            </a:r>
            <a:r>
              <a:rPr lang="en-US" dirty="0"/>
              <a:t> earnings`</a:t>
            </a:r>
          </a:p>
          <a:p>
            <a:r>
              <a:rPr lang="en-US" dirty="0"/>
              <a:t>end </a:t>
            </a:r>
          </a:p>
          <a:p>
            <a:r>
              <a:rPr lang="en-US" dirty="0"/>
              <a:t>//</a:t>
            </a:r>
          </a:p>
          <a:p>
            <a:r>
              <a:rPr lang="en-US" dirty="0"/>
              <a:t>call </a:t>
            </a:r>
            <a:r>
              <a:rPr lang="en-US" dirty="0" err="1"/>
              <a:t>total_airbnb_earnings</a:t>
            </a:r>
            <a:r>
              <a:rPr lang="en-US" dirty="0"/>
              <a:t>();</a:t>
            </a:r>
          </a:p>
        </p:txBody>
      </p:sp>
    </p:spTree>
    <p:extLst>
      <p:ext uri="{BB962C8B-B14F-4D97-AF65-F5344CB8AC3E}">
        <p14:creationId xmlns:p14="http://schemas.microsoft.com/office/powerpoint/2010/main" val="85467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47F0FA-580D-41F6-826F-17C99AA5315F}"/>
              </a:ext>
            </a:extLst>
          </p:cNvPr>
          <p:cNvPicPr/>
          <p:nvPr/>
        </p:nvPicPr>
        <p:blipFill>
          <a:blip r:embed="rId2">
            <a:extLst>
              <a:ext uri="{28A0092B-C50C-407E-A947-70E740481C1C}">
                <a14:useLocalDpi xmlns:a14="http://schemas.microsoft.com/office/drawing/2010/main" val="0"/>
              </a:ext>
            </a:extLst>
          </a:blip>
          <a:stretch>
            <a:fillRect/>
          </a:stretch>
        </p:blipFill>
        <p:spPr>
          <a:xfrm>
            <a:off x="-1" y="0"/>
            <a:ext cx="11534775" cy="6248399"/>
          </a:xfrm>
          <a:prstGeom prst="rect">
            <a:avLst/>
          </a:prstGeom>
        </p:spPr>
      </p:pic>
    </p:spTree>
    <p:extLst>
      <p:ext uri="{BB962C8B-B14F-4D97-AF65-F5344CB8AC3E}">
        <p14:creationId xmlns:p14="http://schemas.microsoft.com/office/powerpoint/2010/main" val="35614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fontScale="92500" lnSpcReduction="20000"/>
          </a:bodyPr>
          <a:lstStyle/>
          <a:p>
            <a:r>
              <a:rPr lang="en-US" dirty="0"/>
              <a:t>Scenario 15 :</a:t>
            </a:r>
          </a:p>
          <a:p>
            <a:r>
              <a:rPr lang="en-US" dirty="0"/>
              <a:t>If a booking is cancelled, then the refund table should be populated and the records from </a:t>
            </a:r>
            <a:r>
              <a:rPr lang="en-US" dirty="0" err="1"/>
              <a:t>airbnb</a:t>
            </a:r>
            <a:r>
              <a:rPr lang="en-US" dirty="0"/>
              <a:t> and host tables should be deleted as well</a:t>
            </a:r>
          </a:p>
          <a:p>
            <a:r>
              <a:rPr lang="en-US" dirty="0"/>
              <a:t>Query :</a:t>
            </a:r>
          </a:p>
          <a:p>
            <a:r>
              <a:rPr lang="en-US" dirty="0"/>
              <a:t>create trigger </a:t>
            </a:r>
            <a:r>
              <a:rPr lang="en-US" dirty="0" err="1"/>
              <a:t>refund_policy</a:t>
            </a:r>
            <a:endParaRPr lang="en-US" dirty="0"/>
          </a:p>
          <a:p>
            <a:r>
              <a:rPr lang="en-US" dirty="0"/>
              <a:t>create trigger </a:t>
            </a:r>
            <a:r>
              <a:rPr lang="en-US" dirty="0" err="1"/>
              <a:t>delete_airbnb_host_earnings</a:t>
            </a:r>
            <a:endParaRPr lang="en-US" dirty="0"/>
          </a:p>
          <a:p>
            <a:r>
              <a:rPr lang="en-US" dirty="0"/>
              <a:t>select * from booking;</a:t>
            </a:r>
          </a:p>
          <a:p>
            <a:r>
              <a:rPr lang="en-US" dirty="0"/>
              <a:t>update booking set </a:t>
            </a:r>
            <a:r>
              <a:rPr lang="en-US" dirty="0" err="1"/>
              <a:t>bookingStatus</a:t>
            </a:r>
            <a:r>
              <a:rPr lang="en-US" dirty="0"/>
              <a:t>='cancelled' where </a:t>
            </a:r>
            <a:r>
              <a:rPr lang="en-US" dirty="0" err="1"/>
              <a:t>bookingID</a:t>
            </a:r>
            <a:r>
              <a:rPr lang="en-US" dirty="0"/>
              <a:t>=3;</a:t>
            </a:r>
          </a:p>
          <a:p>
            <a:r>
              <a:rPr lang="en-US" dirty="0"/>
              <a:t>select * from refund;</a:t>
            </a:r>
          </a:p>
          <a:p>
            <a:r>
              <a:rPr lang="en-US" dirty="0"/>
              <a:t>select * from `</a:t>
            </a:r>
            <a:r>
              <a:rPr lang="en-US" dirty="0" err="1"/>
              <a:t>airbnb</a:t>
            </a:r>
            <a:r>
              <a:rPr lang="en-US" dirty="0"/>
              <a:t> earnings`</a:t>
            </a:r>
          </a:p>
          <a:p>
            <a:r>
              <a:rPr lang="en-US" dirty="0"/>
              <a:t>select * from `host earnings`</a:t>
            </a:r>
          </a:p>
        </p:txBody>
      </p:sp>
    </p:spTree>
    <p:extLst>
      <p:ext uri="{BB962C8B-B14F-4D97-AF65-F5344CB8AC3E}">
        <p14:creationId xmlns:p14="http://schemas.microsoft.com/office/powerpoint/2010/main" val="253291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F6192F-D806-4628-9A8F-0995E25AF12B}"/>
              </a:ext>
            </a:extLst>
          </p:cNvPr>
          <p:cNvPicPr/>
          <p:nvPr/>
        </p:nvPicPr>
        <p:blipFill>
          <a:blip r:embed="rId2">
            <a:extLst>
              <a:ext uri="{28A0092B-C50C-407E-A947-70E740481C1C}">
                <a14:useLocalDpi xmlns:a14="http://schemas.microsoft.com/office/drawing/2010/main" val="0"/>
              </a:ext>
            </a:extLst>
          </a:blip>
          <a:stretch>
            <a:fillRect/>
          </a:stretch>
        </p:blipFill>
        <p:spPr>
          <a:xfrm>
            <a:off x="-1" y="-66676"/>
            <a:ext cx="11515725" cy="6238875"/>
          </a:xfrm>
          <a:prstGeom prst="rect">
            <a:avLst/>
          </a:prstGeom>
        </p:spPr>
      </p:pic>
    </p:spTree>
    <p:extLst>
      <p:ext uri="{BB962C8B-B14F-4D97-AF65-F5344CB8AC3E}">
        <p14:creationId xmlns:p14="http://schemas.microsoft.com/office/powerpoint/2010/main" val="310398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9CF5E7-B4B6-4331-ACA0-70A5E71AB5FB}"/>
              </a:ext>
            </a:extLst>
          </p:cNvPr>
          <p:cNvPicPr/>
          <p:nvPr/>
        </p:nvPicPr>
        <p:blipFill>
          <a:blip r:embed="rId2">
            <a:extLst>
              <a:ext uri="{28A0092B-C50C-407E-A947-70E740481C1C}">
                <a14:useLocalDpi xmlns:a14="http://schemas.microsoft.com/office/drawing/2010/main" val="0"/>
              </a:ext>
            </a:extLst>
          </a:blip>
          <a:stretch>
            <a:fillRect/>
          </a:stretch>
        </p:blipFill>
        <p:spPr>
          <a:xfrm>
            <a:off x="0" y="85724"/>
            <a:ext cx="11449050" cy="6048375"/>
          </a:xfrm>
          <a:prstGeom prst="rect">
            <a:avLst/>
          </a:prstGeom>
        </p:spPr>
      </p:pic>
    </p:spTree>
    <p:extLst>
      <p:ext uri="{BB962C8B-B14F-4D97-AF65-F5344CB8AC3E}">
        <p14:creationId xmlns:p14="http://schemas.microsoft.com/office/powerpoint/2010/main" val="111103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4DD436-3729-4356-9D1D-D25171A8C8E5}"/>
              </a:ext>
            </a:extLst>
          </p:cNvPr>
          <p:cNvPicPr/>
          <p:nvPr/>
        </p:nvPicPr>
        <p:blipFill>
          <a:blip r:embed="rId2">
            <a:extLst>
              <a:ext uri="{28A0092B-C50C-407E-A947-70E740481C1C}">
                <a14:useLocalDpi xmlns:a14="http://schemas.microsoft.com/office/drawing/2010/main" val="0"/>
              </a:ext>
            </a:extLst>
          </a:blip>
          <a:stretch>
            <a:fillRect/>
          </a:stretch>
        </p:blipFill>
        <p:spPr>
          <a:xfrm>
            <a:off x="-1" y="0"/>
            <a:ext cx="11553825" cy="6086475"/>
          </a:xfrm>
          <a:prstGeom prst="rect">
            <a:avLst/>
          </a:prstGeom>
        </p:spPr>
      </p:pic>
    </p:spTree>
    <p:extLst>
      <p:ext uri="{BB962C8B-B14F-4D97-AF65-F5344CB8AC3E}">
        <p14:creationId xmlns:p14="http://schemas.microsoft.com/office/powerpoint/2010/main" val="170329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63A0E8-5C4F-406E-8235-5CE94A3AD0BD}"/>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1544300" cy="6210300"/>
          </a:xfrm>
          <a:prstGeom prst="rect">
            <a:avLst/>
          </a:prstGeom>
        </p:spPr>
      </p:pic>
    </p:spTree>
    <p:extLst>
      <p:ext uri="{BB962C8B-B14F-4D97-AF65-F5344CB8AC3E}">
        <p14:creationId xmlns:p14="http://schemas.microsoft.com/office/powerpoint/2010/main" val="236900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Rules :  As a User</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809750"/>
            <a:ext cx="9601200" cy="4295775"/>
          </a:xfrm>
        </p:spPr>
        <p:txBody>
          <a:bodyPr>
            <a:normAutofit fontScale="92500" lnSpcReduction="20000"/>
          </a:bodyPr>
          <a:lstStyle/>
          <a:p>
            <a:r>
              <a:rPr lang="en-US" dirty="0"/>
              <a:t>User makes an account on the AIRBNB Website</a:t>
            </a:r>
          </a:p>
          <a:p>
            <a:r>
              <a:rPr lang="en-US" dirty="0"/>
              <a:t>The User can then decide whether he wants to become a Customer to rent the houses or he wants to become the Host to put up his house on the rent.</a:t>
            </a:r>
          </a:p>
          <a:p>
            <a:r>
              <a:rPr lang="en-US" dirty="0"/>
              <a:t>One User can either be a Customer, Host or both Customer and a Host.</a:t>
            </a:r>
          </a:p>
          <a:p>
            <a:r>
              <a:rPr lang="en-US" dirty="0"/>
              <a:t>The Customer can make any number of bookings under his account.</a:t>
            </a:r>
          </a:p>
          <a:p>
            <a:r>
              <a:rPr lang="en-US" dirty="0"/>
              <a:t>The Host can put up any number of houses on rent under his account.</a:t>
            </a:r>
          </a:p>
          <a:p>
            <a:r>
              <a:rPr lang="en-US" dirty="0"/>
              <a:t>The user (both Customer and Host) can give feedbacks to the AIRBNB Enterprise.</a:t>
            </a:r>
          </a:p>
          <a:p>
            <a:r>
              <a:rPr lang="en-US" dirty="0"/>
              <a:t>The Customer can rate the Host upon his experience and the Host can rate the Customer upon his experience.</a:t>
            </a:r>
          </a:p>
          <a:p>
            <a:r>
              <a:rPr lang="en-US" dirty="0"/>
              <a:t>The Customer can review the house he had rented.</a:t>
            </a:r>
          </a:p>
          <a:p>
            <a:r>
              <a:rPr lang="en-US" dirty="0"/>
              <a:t>The person can deactivate or activate his account any number of times.</a:t>
            </a:r>
          </a:p>
        </p:txBody>
      </p:sp>
    </p:spTree>
    <p:extLst>
      <p:ext uri="{BB962C8B-B14F-4D97-AF65-F5344CB8AC3E}">
        <p14:creationId xmlns:p14="http://schemas.microsoft.com/office/powerpoint/2010/main" val="322833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fontScale="92500" lnSpcReduction="20000"/>
          </a:bodyPr>
          <a:lstStyle/>
          <a:p>
            <a:r>
              <a:rPr lang="en-US" dirty="0"/>
              <a:t>Scenario 16 :</a:t>
            </a:r>
          </a:p>
          <a:p>
            <a:r>
              <a:rPr lang="en-US" dirty="0"/>
              <a:t>If a house has been booked for a number of days by a customer, the same house cannot be booked for the same number of days by any other customers.</a:t>
            </a:r>
          </a:p>
          <a:p>
            <a:r>
              <a:rPr lang="en-US" dirty="0"/>
              <a:t>Query :</a:t>
            </a:r>
          </a:p>
          <a:p>
            <a:r>
              <a:rPr lang="en-US" dirty="0"/>
              <a:t>create trigger </a:t>
            </a:r>
            <a:r>
              <a:rPr lang="en-US" dirty="0" err="1"/>
              <a:t>booking_validation</a:t>
            </a:r>
            <a:endParaRPr lang="en-US" dirty="0"/>
          </a:p>
          <a:p>
            <a:r>
              <a:rPr lang="en-US" dirty="0"/>
              <a:t>create procedure p1()</a:t>
            </a:r>
          </a:p>
          <a:p>
            <a:r>
              <a:rPr lang="en-US" dirty="0"/>
              <a:t>select * from booking;</a:t>
            </a:r>
          </a:p>
          <a:p>
            <a:r>
              <a:rPr lang="en-US" dirty="0"/>
              <a:t>insert into booking values()</a:t>
            </a:r>
          </a:p>
          <a:p>
            <a:r>
              <a:rPr lang="en-US" dirty="0"/>
              <a:t>insert into  booking(BookingID,bookingStartDate,BookingEndDate,bookingStatus,houseID,CustomerID,timestamp) values (7,'2017/12/24','2017/12/26','open',4,4,now());</a:t>
            </a:r>
          </a:p>
          <a:p>
            <a:r>
              <a:rPr lang="en-US" dirty="0"/>
              <a:t>call p1();</a:t>
            </a:r>
          </a:p>
        </p:txBody>
      </p:sp>
    </p:spTree>
    <p:extLst>
      <p:ext uri="{BB962C8B-B14F-4D97-AF65-F5344CB8AC3E}">
        <p14:creationId xmlns:p14="http://schemas.microsoft.com/office/powerpoint/2010/main" val="341129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FA3579-60A9-4F1C-A1EB-F3800D688337}"/>
              </a:ext>
            </a:extLst>
          </p:cNvPr>
          <p:cNvPicPr/>
          <p:nvPr/>
        </p:nvPicPr>
        <p:blipFill>
          <a:blip r:embed="rId2">
            <a:extLst>
              <a:ext uri="{28A0092B-C50C-407E-A947-70E740481C1C}">
                <a14:useLocalDpi xmlns:a14="http://schemas.microsoft.com/office/drawing/2010/main" val="0"/>
              </a:ext>
            </a:extLst>
          </a:blip>
          <a:stretch>
            <a:fillRect/>
          </a:stretch>
        </p:blipFill>
        <p:spPr>
          <a:xfrm>
            <a:off x="0" y="96715"/>
            <a:ext cx="11711354" cy="6101862"/>
          </a:xfrm>
          <a:prstGeom prst="rect">
            <a:avLst/>
          </a:prstGeom>
        </p:spPr>
      </p:pic>
    </p:spTree>
    <p:extLst>
      <p:ext uri="{BB962C8B-B14F-4D97-AF65-F5344CB8AC3E}">
        <p14:creationId xmlns:p14="http://schemas.microsoft.com/office/powerpoint/2010/main" val="207867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F6DFFB-2010-4D1F-9FF3-88169A38F840}"/>
              </a:ext>
            </a:extLst>
          </p:cNvPr>
          <p:cNvPicPr/>
          <p:nvPr/>
        </p:nvPicPr>
        <p:blipFill>
          <a:blip r:embed="rId2">
            <a:extLst>
              <a:ext uri="{28A0092B-C50C-407E-A947-70E740481C1C}">
                <a14:useLocalDpi xmlns:a14="http://schemas.microsoft.com/office/drawing/2010/main" val="0"/>
              </a:ext>
            </a:extLst>
          </a:blip>
          <a:stretch>
            <a:fillRect/>
          </a:stretch>
        </p:blipFill>
        <p:spPr>
          <a:xfrm>
            <a:off x="105507" y="114300"/>
            <a:ext cx="11465169" cy="6075484"/>
          </a:xfrm>
          <a:prstGeom prst="rect">
            <a:avLst/>
          </a:prstGeom>
        </p:spPr>
      </p:pic>
    </p:spTree>
    <p:extLst>
      <p:ext uri="{BB962C8B-B14F-4D97-AF65-F5344CB8AC3E}">
        <p14:creationId xmlns:p14="http://schemas.microsoft.com/office/powerpoint/2010/main" val="286482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B3CB5-29C7-439B-A2E6-77F315804035}"/>
              </a:ext>
            </a:extLst>
          </p:cNvPr>
          <p:cNvPicPr/>
          <p:nvPr/>
        </p:nvPicPr>
        <p:blipFill>
          <a:blip r:embed="rId2">
            <a:extLst>
              <a:ext uri="{28A0092B-C50C-407E-A947-70E740481C1C}">
                <a14:useLocalDpi xmlns:a14="http://schemas.microsoft.com/office/drawing/2010/main" val="0"/>
              </a:ext>
            </a:extLst>
          </a:blip>
          <a:stretch>
            <a:fillRect/>
          </a:stretch>
        </p:blipFill>
        <p:spPr>
          <a:xfrm>
            <a:off x="-1" y="61546"/>
            <a:ext cx="11561885" cy="6066691"/>
          </a:xfrm>
          <a:prstGeom prst="rect">
            <a:avLst/>
          </a:prstGeom>
        </p:spPr>
      </p:pic>
    </p:spTree>
    <p:extLst>
      <p:ext uri="{BB962C8B-B14F-4D97-AF65-F5344CB8AC3E}">
        <p14:creationId xmlns:p14="http://schemas.microsoft.com/office/powerpoint/2010/main" val="142705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fontScale="85000" lnSpcReduction="20000"/>
          </a:bodyPr>
          <a:lstStyle/>
          <a:p>
            <a:r>
              <a:rPr lang="en-US" dirty="0"/>
              <a:t>Scenario 17 :</a:t>
            </a:r>
          </a:p>
          <a:p>
            <a:r>
              <a:rPr lang="en-US" dirty="0"/>
              <a:t>A person can choose whatever facilities he is looking for in  a house and then the houses with only those facilities will be displayed to the user.</a:t>
            </a:r>
          </a:p>
          <a:p>
            <a:r>
              <a:rPr lang="en-US" dirty="0"/>
              <a:t>Query :</a:t>
            </a:r>
          </a:p>
          <a:p>
            <a:r>
              <a:rPr lang="en-US" dirty="0"/>
              <a:t>delimiter //</a:t>
            </a:r>
          </a:p>
          <a:p>
            <a:r>
              <a:rPr lang="en-US" dirty="0"/>
              <a:t>create procedure </a:t>
            </a:r>
            <a:r>
              <a:rPr lang="en-US" dirty="0" err="1"/>
              <a:t>facility_selection</a:t>
            </a:r>
            <a:r>
              <a:rPr lang="en-US" dirty="0"/>
              <a:t>(in facility1 varchar(20))</a:t>
            </a:r>
          </a:p>
          <a:p>
            <a:r>
              <a:rPr lang="en-US" dirty="0"/>
              <a:t>begin</a:t>
            </a:r>
          </a:p>
          <a:p>
            <a:r>
              <a:rPr lang="en-US" dirty="0"/>
              <a:t>select * from house</a:t>
            </a:r>
          </a:p>
          <a:p>
            <a:r>
              <a:rPr lang="en-US" dirty="0"/>
              <a:t>where </a:t>
            </a:r>
            <a:r>
              <a:rPr lang="en-US" dirty="0" err="1"/>
              <a:t>houseID</a:t>
            </a:r>
            <a:r>
              <a:rPr lang="en-US" dirty="0"/>
              <a:t> in (select </a:t>
            </a:r>
            <a:r>
              <a:rPr lang="en-US" dirty="0" err="1"/>
              <a:t>houseID</a:t>
            </a:r>
            <a:r>
              <a:rPr lang="en-US" dirty="0"/>
              <a:t> from </a:t>
            </a:r>
            <a:r>
              <a:rPr lang="en-US" dirty="0" err="1"/>
              <a:t>house_facilities</a:t>
            </a:r>
            <a:r>
              <a:rPr lang="en-US" dirty="0"/>
              <a:t> where </a:t>
            </a:r>
            <a:r>
              <a:rPr lang="en-US" dirty="0" err="1"/>
              <a:t>facilityID</a:t>
            </a:r>
            <a:r>
              <a:rPr lang="en-US" dirty="0"/>
              <a:t> = all(select </a:t>
            </a:r>
            <a:r>
              <a:rPr lang="en-US" dirty="0" err="1"/>
              <a:t>facilityID</a:t>
            </a:r>
            <a:r>
              <a:rPr lang="en-US" dirty="0"/>
              <a:t> from facilities where </a:t>
            </a:r>
            <a:r>
              <a:rPr lang="en-US" dirty="0" err="1"/>
              <a:t>facilityName</a:t>
            </a:r>
            <a:r>
              <a:rPr lang="en-US" dirty="0"/>
              <a:t>=facility1 ));</a:t>
            </a:r>
          </a:p>
          <a:p>
            <a:r>
              <a:rPr lang="en-US" dirty="0"/>
              <a:t>end //</a:t>
            </a:r>
          </a:p>
          <a:p>
            <a:r>
              <a:rPr lang="en-US" dirty="0"/>
              <a:t>call </a:t>
            </a:r>
            <a:r>
              <a:rPr lang="en-US" dirty="0" err="1"/>
              <a:t>facility_selection</a:t>
            </a:r>
            <a:r>
              <a:rPr lang="en-US" dirty="0"/>
              <a:t>('workspace');</a:t>
            </a:r>
          </a:p>
        </p:txBody>
      </p:sp>
    </p:spTree>
    <p:extLst>
      <p:ext uri="{BB962C8B-B14F-4D97-AF65-F5344CB8AC3E}">
        <p14:creationId xmlns:p14="http://schemas.microsoft.com/office/powerpoint/2010/main" val="245375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09EF09-9C5A-43A0-9EFB-6607633003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1430000" cy="6134100"/>
          </a:xfrm>
          <a:prstGeom prst="rect">
            <a:avLst/>
          </a:prstGeom>
        </p:spPr>
      </p:pic>
    </p:spTree>
    <p:extLst>
      <p:ext uri="{BB962C8B-B14F-4D97-AF65-F5344CB8AC3E}">
        <p14:creationId xmlns:p14="http://schemas.microsoft.com/office/powerpoint/2010/main" val="279453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a:bodyPr>
          <a:lstStyle/>
          <a:p>
            <a:r>
              <a:rPr lang="en-US" dirty="0"/>
              <a:t>Scenario 18 :</a:t>
            </a:r>
          </a:p>
          <a:p>
            <a:r>
              <a:rPr lang="en-US" dirty="0"/>
              <a:t>Find the house which has got the maximum reviews :</a:t>
            </a:r>
          </a:p>
          <a:p>
            <a:r>
              <a:rPr lang="en-US" dirty="0"/>
              <a:t>Query :</a:t>
            </a:r>
          </a:p>
          <a:p>
            <a:r>
              <a:rPr lang="en-US" dirty="0"/>
              <a:t>select * from review</a:t>
            </a:r>
          </a:p>
          <a:p>
            <a:r>
              <a:rPr lang="en-US" dirty="0"/>
              <a:t>select </a:t>
            </a:r>
            <a:r>
              <a:rPr lang="en-US" dirty="0" err="1"/>
              <a:t>houseID,count</a:t>
            </a:r>
            <a:r>
              <a:rPr lang="en-US" dirty="0"/>
              <a:t>(*) as '</a:t>
            </a:r>
            <a:r>
              <a:rPr lang="en-US" dirty="0" err="1"/>
              <a:t>count'from</a:t>
            </a:r>
            <a:r>
              <a:rPr lang="en-US" dirty="0"/>
              <a:t> review </a:t>
            </a:r>
          </a:p>
          <a:p>
            <a:r>
              <a:rPr lang="en-US" dirty="0"/>
              <a:t>group by </a:t>
            </a:r>
            <a:r>
              <a:rPr lang="en-US" dirty="0" err="1"/>
              <a:t>HouseID</a:t>
            </a:r>
            <a:endParaRPr lang="en-US" dirty="0"/>
          </a:p>
          <a:p>
            <a:r>
              <a:rPr lang="en-US" dirty="0"/>
              <a:t>order by count </a:t>
            </a:r>
            <a:r>
              <a:rPr lang="en-US" dirty="0" err="1"/>
              <a:t>desc</a:t>
            </a:r>
            <a:r>
              <a:rPr lang="en-US" dirty="0"/>
              <a:t>;</a:t>
            </a:r>
          </a:p>
        </p:txBody>
      </p:sp>
    </p:spTree>
    <p:extLst>
      <p:ext uri="{BB962C8B-B14F-4D97-AF65-F5344CB8AC3E}">
        <p14:creationId xmlns:p14="http://schemas.microsoft.com/office/powerpoint/2010/main" val="332043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7EAD54-7E69-4080-8343-540E0DF0F377}"/>
              </a:ext>
            </a:extLst>
          </p:cNvPr>
          <p:cNvPicPr/>
          <p:nvPr/>
        </p:nvPicPr>
        <p:blipFill>
          <a:blip r:embed="rId2">
            <a:extLst>
              <a:ext uri="{28A0092B-C50C-407E-A947-70E740481C1C}">
                <a14:useLocalDpi xmlns:a14="http://schemas.microsoft.com/office/drawing/2010/main" val="0"/>
              </a:ext>
            </a:extLst>
          </a:blip>
          <a:stretch>
            <a:fillRect/>
          </a:stretch>
        </p:blipFill>
        <p:spPr>
          <a:xfrm>
            <a:off x="0" y="66675"/>
            <a:ext cx="11601450" cy="6038850"/>
          </a:xfrm>
          <a:prstGeom prst="rect">
            <a:avLst/>
          </a:prstGeom>
        </p:spPr>
      </p:pic>
    </p:spTree>
    <p:extLst>
      <p:ext uri="{BB962C8B-B14F-4D97-AF65-F5344CB8AC3E}">
        <p14:creationId xmlns:p14="http://schemas.microsoft.com/office/powerpoint/2010/main" val="203529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70036F-3146-44A9-AB9D-46F66DBC1230}"/>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1563350" cy="6124575"/>
          </a:xfrm>
          <a:prstGeom prst="rect">
            <a:avLst/>
          </a:prstGeom>
        </p:spPr>
      </p:pic>
    </p:spTree>
    <p:extLst>
      <p:ext uri="{BB962C8B-B14F-4D97-AF65-F5344CB8AC3E}">
        <p14:creationId xmlns:p14="http://schemas.microsoft.com/office/powerpoint/2010/main" val="202063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fontScale="92500" lnSpcReduction="10000"/>
          </a:bodyPr>
          <a:lstStyle/>
          <a:p>
            <a:r>
              <a:rPr lang="en-US" dirty="0"/>
              <a:t>Scenario 19 :</a:t>
            </a:r>
          </a:p>
          <a:p>
            <a:r>
              <a:rPr lang="en-US" dirty="0"/>
              <a:t>Find out the customers who have not written any reviews.</a:t>
            </a:r>
          </a:p>
          <a:p>
            <a:r>
              <a:rPr lang="en-US" dirty="0"/>
              <a:t>Query:</a:t>
            </a:r>
          </a:p>
          <a:p>
            <a:r>
              <a:rPr lang="en-US" dirty="0"/>
              <a:t>create view </a:t>
            </a:r>
            <a:r>
              <a:rPr lang="en-US" dirty="0" err="1"/>
              <a:t>customer_not_written_review</a:t>
            </a:r>
            <a:r>
              <a:rPr lang="en-US" dirty="0"/>
              <a:t> as</a:t>
            </a:r>
          </a:p>
          <a:p>
            <a:r>
              <a:rPr lang="en-US" dirty="0"/>
              <a:t>SELECT </a:t>
            </a:r>
            <a:r>
              <a:rPr lang="en-US" dirty="0" err="1"/>
              <a:t>CUSTOMERID,FirstName,LastName</a:t>
            </a:r>
            <a:r>
              <a:rPr lang="en-US" dirty="0"/>
              <a:t> FROM CUSTOMER AS C</a:t>
            </a:r>
          </a:p>
          <a:p>
            <a:r>
              <a:rPr lang="en-US" dirty="0"/>
              <a:t>inner join person as p</a:t>
            </a:r>
          </a:p>
          <a:p>
            <a:r>
              <a:rPr lang="en-US" dirty="0"/>
              <a:t>on </a:t>
            </a:r>
            <a:r>
              <a:rPr lang="en-US" dirty="0" err="1"/>
              <a:t>c.customerID</a:t>
            </a:r>
            <a:r>
              <a:rPr lang="en-US" dirty="0"/>
              <a:t>=</a:t>
            </a:r>
            <a:r>
              <a:rPr lang="en-US" dirty="0" err="1"/>
              <a:t>p.personID</a:t>
            </a:r>
            <a:endParaRPr lang="en-US" dirty="0"/>
          </a:p>
          <a:p>
            <a:r>
              <a:rPr lang="en-US" dirty="0"/>
              <a:t>WHERE CUSTOMERID NOT IN (SELECT CUSTOMERID FROM REVIEW AS R);</a:t>
            </a:r>
          </a:p>
          <a:p>
            <a:r>
              <a:rPr lang="en-US" dirty="0"/>
              <a:t> </a:t>
            </a:r>
          </a:p>
          <a:p>
            <a:r>
              <a:rPr lang="en-US" dirty="0"/>
              <a:t>Select * from </a:t>
            </a:r>
            <a:r>
              <a:rPr lang="en-US" dirty="0" err="1"/>
              <a:t>customer_not_written_review</a:t>
            </a:r>
            <a:r>
              <a:rPr lang="en-US" dirty="0"/>
              <a:t>;</a:t>
            </a:r>
          </a:p>
          <a:p>
            <a:endParaRPr lang="en-US" dirty="0"/>
          </a:p>
        </p:txBody>
      </p:sp>
    </p:spTree>
    <p:extLst>
      <p:ext uri="{BB962C8B-B14F-4D97-AF65-F5344CB8AC3E}">
        <p14:creationId xmlns:p14="http://schemas.microsoft.com/office/powerpoint/2010/main" val="105290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Rules :  As an Enterprise</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809750"/>
            <a:ext cx="9601200" cy="4295775"/>
          </a:xfrm>
        </p:spPr>
        <p:txBody>
          <a:bodyPr>
            <a:normAutofit lnSpcReduction="10000"/>
          </a:bodyPr>
          <a:lstStyle/>
          <a:p>
            <a:pPr marL="0" indent="0">
              <a:buNone/>
            </a:pPr>
            <a:r>
              <a:rPr lang="en-US" dirty="0"/>
              <a:t> </a:t>
            </a:r>
          </a:p>
          <a:p>
            <a:r>
              <a:rPr lang="en-US" dirty="0"/>
              <a:t>The AIRBNB receive feedbacks from their customers and hosts. The feedback can be regarding the services, the website or the enterprise.</a:t>
            </a:r>
          </a:p>
          <a:p>
            <a:r>
              <a:rPr lang="en-US" dirty="0"/>
              <a:t>The AIRBNB can view all the statistics such as the total number of customers, total number of hosts, total number of houses, total number of houses in each locations, customer who has the highest number of bookings, host who has the maximum number of houses up for rent, host who has received good ratings, the customers who have received bad ratings and so on. </a:t>
            </a:r>
          </a:p>
          <a:p>
            <a:r>
              <a:rPr lang="en-US" dirty="0"/>
              <a:t>AIRBNB maintains  a backup of all the data that it has in its database, be it regarding the person information, the booking information or the payment information. </a:t>
            </a:r>
          </a:p>
          <a:p>
            <a:r>
              <a:rPr lang="en-US" dirty="0"/>
              <a:t>Different employees of AIRBNB will have different levels of access to the database.</a:t>
            </a:r>
          </a:p>
        </p:txBody>
      </p:sp>
    </p:spTree>
    <p:extLst>
      <p:ext uri="{BB962C8B-B14F-4D97-AF65-F5344CB8AC3E}">
        <p14:creationId xmlns:p14="http://schemas.microsoft.com/office/powerpoint/2010/main" val="15665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F6DC3D-F103-4B12-AEF1-AF9AF61DB5CB}"/>
              </a:ext>
            </a:extLst>
          </p:cNvPr>
          <p:cNvPicPr/>
          <p:nvPr/>
        </p:nvPicPr>
        <p:blipFill>
          <a:blip r:embed="rId2">
            <a:extLst>
              <a:ext uri="{28A0092B-C50C-407E-A947-70E740481C1C}">
                <a14:useLocalDpi xmlns:a14="http://schemas.microsoft.com/office/drawing/2010/main" val="0"/>
              </a:ext>
            </a:extLst>
          </a:blip>
          <a:stretch>
            <a:fillRect/>
          </a:stretch>
        </p:blipFill>
        <p:spPr>
          <a:xfrm>
            <a:off x="-1" y="0"/>
            <a:ext cx="11553825" cy="6153150"/>
          </a:xfrm>
          <a:prstGeom prst="rect">
            <a:avLst/>
          </a:prstGeom>
        </p:spPr>
      </p:pic>
    </p:spTree>
    <p:extLst>
      <p:ext uri="{BB962C8B-B14F-4D97-AF65-F5344CB8AC3E}">
        <p14:creationId xmlns:p14="http://schemas.microsoft.com/office/powerpoint/2010/main" val="62085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a:bodyPr>
          <a:lstStyle/>
          <a:p>
            <a:r>
              <a:rPr lang="en-US" dirty="0"/>
              <a:t>Scenario 20 :</a:t>
            </a:r>
          </a:p>
          <a:p>
            <a:r>
              <a:rPr lang="en-US" dirty="0"/>
              <a:t>Find out the hosts who have received poor ratings from the customer.</a:t>
            </a:r>
          </a:p>
          <a:p>
            <a:r>
              <a:rPr lang="en-US" dirty="0"/>
              <a:t>Query :</a:t>
            </a:r>
          </a:p>
          <a:p>
            <a:r>
              <a:rPr lang="en-US" dirty="0"/>
              <a:t>create view </a:t>
            </a:r>
            <a:r>
              <a:rPr lang="en-US" dirty="0" err="1"/>
              <a:t>host_bad_ratings_by_customer</a:t>
            </a:r>
            <a:r>
              <a:rPr lang="en-US" dirty="0"/>
              <a:t> as</a:t>
            </a:r>
          </a:p>
          <a:p>
            <a:r>
              <a:rPr lang="en-US" dirty="0"/>
              <a:t>select </a:t>
            </a:r>
            <a:r>
              <a:rPr lang="en-US" dirty="0" err="1"/>
              <a:t>rating.hostID</a:t>
            </a:r>
            <a:r>
              <a:rPr lang="en-US" dirty="0"/>
              <a:t>, </a:t>
            </a:r>
            <a:r>
              <a:rPr lang="en-US" dirty="0" err="1"/>
              <a:t>firstName</a:t>
            </a:r>
            <a:r>
              <a:rPr lang="en-US" dirty="0"/>
              <a:t>, </a:t>
            </a:r>
            <a:r>
              <a:rPr lang="en-US" dirty="0" err="1"/>
              <a:t>lastName</a:t>
            </a:r>
            <a:r>
              <a:rPr lang="en-US" dirty="0"/>
              <a:t>,  </a:t>
            </a:r>
            <a:r>
              <a:rPr lang="en-US" dirty="0" err="1"/>
              <a:t>customerComments</a:t>
            </a:r>
            <a:r>
              <a:rPr lang="en-US" dirty="0"/>
              <a:t> from rating </a:t>
            </a:r>
          </a:p>
          <a:p>
            <a:r>
              <a:rPr lang="en-US" dirty="0"/>
              <a:t>inner join person</a:t>
            </a:r>
          </a:p>
          <a:p>
            <a:r>
              <a:rPr lang="en-US" dirty="0"/>
              <a:t>on </a:t>
            </a:r>
            <a:r>
              <a:rPr lang="en-US" dirty="0" err="1"/>
              <a:t>rating.hostID</a:t>
            </a:r>
            <a:r>
              <a:rPr lang="en-US" dirty="0"/>
              <a:t>=</a:t>
            </a:r>
            <a:r>
              <a:rPr lang="en-US" dirty="0" err="1"/>
              <a:t>person.personID</a:t>
            </a:r>
            <a:endParaRPr lang="en-US" dirty="0"/>
          </a:p>
          <a:p>
            <a:r>
              <a:rPr lang="en-US" dirty="0"/>
              <a:t>where </a:t>
            </a:r>
            <a:r>
              <a:rPr lang="en-US" dirty="0" err="1"/>
              <a:t>customerRating</a:t>
            </a:r>
            <a:r>
              <a:rPr lang="en-US" dirty="0"/>
              <a:t>&lt;3;</a:t>
            </a:r>
          </a:p>
          <a:p>
            <a:r>
              <a:rPr lang="en-US" dirty="0"/>
              <a:t>select * from </a:t>
            </a:r>
            <a:r>
              <a:rPr lang="en-US" dirty="0" err="1"/>
              <a:t>host_bad_ratings_by_customer</a:t>
            </a:r>
            <a:r>
              <a:rPr lang="en-US" dirty="0"/>
              <a:t>;</a:t>
            </a:r>
          </a:p>
        </p:txBody>
      </p:sp>
    </p:spTree>
    <p:extLst>
      <p:ext uri="{BB962C8B-B14F-4D97-AF65-F5344CB8AC3E}">
        <p14:creationId xmlns:p14="http://schemas.microsoft.com/office/powerpoint/2010/main" val="12287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8354D-6F0D-4C56-B9B0-5A2CB81680B9}"/>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1563350" cy="6210300"/>
          </a:xfrm>
          <a:prstGeom prst="rect">
            <a:avLst/>
          </a:prstGeom>
        </p:spPr>
      </p:pic>
    </p:spTree>
    <p:extLst>
      <p:ext uri="{BB962C8B-B14F-4D97-AF65-F5344CB8AC3E}">
        <p14:creationId xmlns:p14="http://schemas.microsoft.com/office/powerpoint/2010/main" val="302940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a:bodyPr>
          <a:lstStyle/>
          <a:p>
            <a:r>
              <a:rPr lang="en-US" dirty="0"/>
              <a:t>Scenario 21 :</a:t>
            </a:r>
          </a:p>
          <a:p>
            <a:r>
              <a:rPr lang="en-US" dirty="0"/>
              <a:t>Find out the customers who have received good ratings from host.</a:t>
            </a:r>
          </a:p>
          <a:p>
            <a:r>
              <a:rPr lang="en-US" dirty="0"/>
              <a:t>Query :</a:t>
            </a:r>
          </a:p>
          <a:p>
            <a:r>
              <a:rPr lang="en-US" dirty="0"/>
              <a:t>create view </a:t>
            </a:r>
            <a:r>
              <a:rPr lang="en-US" dirty="0" err="1"/>
              <a:t>customer_good_ratings_by_host</a:t>
            </a:r>
            <a:r>
              <a:rPr lang="en-US" dirty="0"/>
              <a:t> as</a:t>
            </a:r>
          </a:p>
          <a:p>
            <a:r>
              <a:rPr lang="en-US" dirty="0"/>
              <a:t>select </a:t>
            </a:r>
            <a:r>
              <a:rPr lang="en-US" dirty="0" err="1"/>
              <a:t>rating.customerID</a:t>
            </a:r>
            <a:r>
              <a:rPr lang="en-US" dirty="0"/>
              <a:t>, </a:t>
            </a:r>
            <a:r>
              <a:rPr lang="en-US" dirty="0" err="1"/>
              <a:t>firstName</a:t>
            </a:r>
            <a:r>
              <a:rPr lang="en-US" dirty="0"/>
              <a:t>, </a:t>
            </a:r>
            <a:r>
              <a:rPr lang="en-US" dirty="0" err="1"/>
              <a:t>lastName</a:t>
            </a:r>
            <a:r>
              <a:rPr lang="en-US" dirty="0"/>
              <a:t>, </a:t>
            </a:r>
            <a:r>
              <a:rPr lang="en-US" dirty="0" err="1"/>
              <a:t>hostComments</a:t>
            </a:r>
            <a:r>
              <a:rPr lang="en-US" dirty="0"/>
              <a:t> from rating </a:t>
            </a:r>
          </a:p>
          <a:p>
            <a:r>
              <a:rPr lang="en-US" dirty="0"/>
              <a:t>inner join person</a:t>
            </a:r>
          </a:p>
          <a:p>
            <a:r>
              <a:rPr lang="en-US" dirty="0"/>
              <a:t>on </a:t>
            </a:r>
            <a:r>
              <a:rPr lang="en-US" dirty="0" err="1"/>
              <a:t>rating.customerID</a:t>
            </a:r>
            <a:r>
              <a:rPr lang="en-US" dirty="0"/>
              <a:t>=</a:t>
            </a:r>
            <a:r>
              <a:rPr lang="en-US" dirty="0" err="1"/>
              <a:t>person.personID</a:t>
            </a:r>
            <a:endParaRPr lang="en-US" dirty="0"/>
          </a:p>
          <a:p>
            <a:r>
              <a:rPr lang="en-US" dirty="0"/>
              <a:t>where </a:t>
            </a:r>
            <a:r>
              <a:rPr lang="en-US" dirty="0" err="1"/>
              <a:t>customerRating</a:t>
            </a:r>
            <a:r>
              <a:rPr lang="en-US" dirty="0"/>
              <a:t>&gt;2;</a:t>
            </a:r>
          </a:p>
          <a:p>
            <a:r>
              <a:rPr lang="en-US" dirty="0"/>
              <a:t>select * from </a:t>
            </a:r>
            <a:r>
              <a:rPr lang="en-US" dirty="0" err="1"/>
              <a:t>customer_good_ratings_by_host</a:t>
            </a:r>
            <a:r>
              <a:rPr lang="en-US" dirty="0"/>
              <a:t>;</a:t>
            </a:r>
          </a:p>
        </p:txBody>
      </p:sp>
    </p:spTree>
    <p:extLst>
      <p:ext uri="{BB962C8B-B14F-4D97-AF65-F5344CB8AC3E}">
        <p14:creationId xmlns:p14="http://schemas.microsoft.com/office/powerpoint/2010/main" val="87707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15BE5A-205E-46B1-BAD4-AF23B8210A34}"/>
              </a:ext>
            </a:extLst>
          </p:cNvPr>
          <p:cNvPicPr/>
          <p:nvPr/>
        </p:nvPicPr>
        <p:blipFill>
          <a:blip r:embed="rId2">
            <a:extLst>
              <a:ext uri="{28A0092B-C50C-407E-A947-70E740481C1C}">
                <a14:useLocalDpi xmlns:a14="http://schemas.microsoft.com/office/drawing/2010/main" val="0"/>
              </a:ext>
            </a:extLst>
          </a:blip>
          <a:stretch>
            <a:fillRect/>
          </a:stretch>
        </p:blipFill>
        <p:spPr>
          <a:xfrm>
            <a:off x="0" y="76200"/>
            <a:ext cx="11525250" cy="6038850"/>
          </a:xfrm>
          <a:prstGeom prst="rect">
            <a:avLst/>
          </a:prstGeom>
        </p:spPr>
      </p:pic>
    </p:spTree>
    <p:extLst>
      <p:ext uri="{BB962C8B-B14F-4D97-AF65-F5344CB8AC3E}">
        <p14:creationId xmlns:p14="http://schemas.microsoft.com/office/powerpoint/2010/main" val="118177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Tables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a:bodyPr>
          <a:lstStyle/>
          <a:p>
            <a:r>
              <a:rPr lang="en-US" dirty="0"/>
              <a:t>Log Tables have been created to keep a record of the sensitive information of the organization and to track the changes made to any of the record.</a:t>
            </a:r>
          </a:p>
          <a:p>
            <a:r>
              <a:rPr lang="en-US" dirty="0"/>
              <a:t>The log Tables for the Person table are </a:t>
            </a:r>
            <a:r>
              <a:rPr lang="en-US" dirty="0" err="1"/>
              <a:t>create_person_table_logs</a:t>
            </a:r>
            <a:r>
              <a:rPr lang="en-US" dirty="0"/>
              <a:t> which will log any data entry into the Person table.</a:t>
            </a:r>
          </a:p>
          <a:p>
            <a:r>
              <a:rPr lang="en-US" dirty="0"/>
              <a:t>The second log table is the </a:t>
            </a:r>
            <a:r>
              <a:rPr lang="en-US" dirty="0" err="1"/>
              <a:t>person_table_update_logs</a:t>
            </a:r>
            <a:r>
              <a:rPr lang="en-US" dirty="0"/>
              <a:t> which will log the changes made to any of the record in the person table.</a:t>
            </a:r>
          </a:p>
          <a:p>
            <a:r>
              <a:rPr lang="en-US" dirty="0"/>
              <a:t>This table will keep the old value as well as the new value in the log table for reference.</a:t>
            </a:r>
          </a:p>
        </p:txBody>
      </p:sp>
    </p:spTree>
    <p:extLst>
      <p:ext uri="{BB962C8B-B14F-4D97-AF65-F5344CB8AC3E}">
        <p14:creationId xmlns:p14="http://schemas.microsoft.com/office/powerpoint/2010/main" val="271013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983BF5-F3A0-4074-A94C-C0DB8F65D56C}"/>
              </a:ext>
            </a:extLst>
          </p:cNvPr>
          <p:cNvPicPr/>
          <p:nvPr/>
        </p:nvPicPr>
        <p:blipFill>
          <a:blip r:embed="rId2">
            <a:extLst>
              <a:ext uri="{28A0092B-C50C-407E-A947-70E740481C1C}">
                <a14:useLocalDpi xmlns:a14="http://schemas.microsoft.com/office/drawing/2010/main" val="0"/>
              </a:ext>
            </a:extLst>
          </a:blip>
          <a:stretch>
            <a:fillRect/>
          </a:stretch>
        </p:blipFill>
        <p:spPr>
          <a:xfrm>
            <a:off x="0" y="1"/>
            <a:ext cx="11620500" cy="6238874"/>
          </a:xfrm>
          <a:prstGeom prst="rect">
            <a:avLst/>
          </a:prstGeom>
        </p:spPr>
      </p:pic>
    </p:spTree>
    <p:extLst>
      <p:ext uri="{BB962C8B-B14F-4D97-AF65-F5344CB8AC3E}">
        <p14:creationId xmlns:p14="http://schemas.microsoft.com/office/powerpoint/2010/main" val="48213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E9767F-7A0D-4C77-81D3-44FD7D19BB0D}"/>
              </a:ext>
            </a:extLst>
          </p:cNvPr>
          <p:cNvPicPr/>
          <p:nvPr/>
        </p:nvPicPr>
        <p:blipFill>
          <a:blip r:embed="rId2">
            <a:extLst>
              <a:ext uri="{28A0092B-C50C-407E-A947-70E740481C1C}">
                <a14:useLocalDpi xmlns:a14="http://schemas.microsoft.com/office/drawing/2010/main" val="0"/>
              </a:ext>
            </a:extLst>
          </a:blip>
          <a:stretch>
            <a:fillRect/>
          </a:stretch>
        </p:blipFill>
        <p:spPr>
          <a:xfrm>
            <a:off x="0" y="95250"/>
            <a:ext cx="11544300" cy="6000749"/>
          </a:xfrm>
          <a:prstGeom prst="rect">
            <a:avLst/>
          </a:prstGeom>
        </p:spPr>
      </p:pic>
    </p:spTree>
    <p:extLst>
      <p:ext uri="{BB962C8B-B14F-4D97-AF65-F5344CB8AC3E}">
        <p14:creationId xmlns:p14="http://schemas.microsoft.com/office/powerpoint/2010/main" val="321496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and Privileges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a:bodyPr>
          <a:lstStyle/>
          <a:p>
            <a:r>
              <a:rPr lang="en-US" dirty="0"/>
              <a:t>The four Users of the AIRBNB Database John, Nicki, Sophia and Adam.</a:t>
            </a:r>
          </a:p>
          <a:p>
            <a:r>
              <a:rPr lang="en-US" dirty="0"/>
              <a:t>The users and created and they are identified by username and password.</a:t>
            </a:r>
          </a:p>
          <a:p>
            <a:pPr marL="0" indent="0">
              <a:buNone/>
            </a:pPr>
            <a:endParaRPr lang="en-US" dirty="0"/>
          </a:p>
          <a:p>
            <a:r>
              <a:rPr lang="en-US" dirty="0"/>
              <a:t>create user '</a:t>
            </a:r>
            <a:r>
              <a:rPr lang="en-US" dirty="0" err="1"/>
              <a:t>John'@'localhost</a:t>
            </a:r>
            <a:r>
              <a:rPr lang="en-US" dirty="0"/>
              <a:t>' identified by 'pass1'; /* Managing Director */</a:t>
            </a:r>
          </a:p>
          <a:p>
            <a:r>
              <a:rPr lang="en-US" dirty="0"/>
              <a:t>create user '</a:t>
            </a:r>
            <a:r>
              <a:rPr lang="en-US" dirty="0" err="1"/>
              <a:t>Nicki'@'localhost</a:t>
            </a:r>
            <a:r>
              <a:rPr lang="en-US" dirty="0"/>
              <a:t>' identified by 'pass2'; /* Marketing Department Employee */</a:t>
            </a:r>
          </a:p>
          <a:p>
            <a:r>
              <a:rPr lang="en-US" dirty="0"/>
              <a:t>create user '</a:t>
            </a:r>
            <a:r>
              <a:rPr lang="en-US" dirty="0" err="1"/>
              <a:t>Sophia'@'localhost</a:t>
            </a:r>
            <a:r>
              <a:rPr lang="en-US" dirty="0"/>
              <a:t>' identified by 'pass3'; /* Finance Department Head */</a:t>
            </a:r>
          </a:p>
          <a:p>
            <a:r>
              <a:rPr lang="en-US" dirty="0"/>
              <a:t>create user '</a:t>
            </a:r>
            <a:r>
              <a:rPr lang="en-US" dirty="0" err="1"/>
              <a:t>Adam'@'localhost</a:t>
            </a:r>
            <a:r>
              <a:rPr lang="en-US" dirty="0"/>
              <a:t>' identified by 'pass4'; /* Finance Department Employee */</a:t>
            </a:r>
          </a:p>
        </p:txBody>
      </p:sp>
    </p:spTree>
    <p:extLst>
      <p:ext uri="{BB962C8B-B14F-4D97-AF65-F5344CB8AC3E}">
        <p14:creationId xmlns:p14="http://schemas.microsoft.com/office/powerpoint/2010/main" val="413592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1CD8F3-335A-4E1F-A001-5B789C0577BE}"/>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5915025"/>
          </a:xfrm>
          <a:prstGeom prst="rect">
            <a:avLst/>
          </a:prstGeom>
        </p:spPr>
      </p:pic>
    </p:spTree>
    <p:extLst>
      <p:ext uri="{BB962C8B-B14F-4D97-AF65-F5344CB8AC3E}">
        <p14:creationId xmlns:p14="http://schemas.microsoft.com/office/powerpoint/2010/main" val="191580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Rules : Other Rules</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809750"/>
            <a:ext cx="9601200" cy="4295775"/>
          </a:xfrm>
        </p:spPr>
        <p:txBody>
          <a:bodyPr>
            <a:normAutofit lnSpcReduction="10000"/>
          </a:bodyPr>
          <a:lstStyle/>
          <a:p>
            <a:r>
              <a:rPr lang="en-US" dirty="0"/>
              <a:t>If a person is a customer and wants to delete his account, then the AIRBNB should check whether the customer has any forthcoming bookings under his name. If he does, then he would not be able to delete his account.</a:t>
            </a:r>
          </a:p>
          <a:p>
            <a:r>
              <a:rPr lang="en-US" dirty="0"/>
              <a:t> If a person is a host and wants to deactivate his account, then the AIRBNB should automatically delete the house listings so that no one can book the houses whose host does not exist.</a:t>
            </a:r>
          </a:p>
          <a:p>
            <a:r>
              <a:rPr lang="en-US" dirty="0"/>
              <a:t>If a booking is made, then the payment table should automatically be populated and the earnings of the Enterprise and the Host should be segregated.</a:t>
            </a:r>
          </a:p>
          <a:p>
            <a:r>
              <a:rPr lang="en-US" dirty="0"/>
              <a:t>If the booking is cancelled by the customer the payment made by the customer should be refunded immediately.</a:t>
            </a:r>
          </a:p>
          <a:p>
            <a:r>
              <a:rPr lang="en-US" dirty="0"/>
              <a:t>If a house has been booked by the customer for a range of days, then some other customer should not be able to book the same house within that range.</a:t>
            </a:r>
          </a:p>
        </p:txBody>
      </p:sp>
    </p:spTree>
    <p:extLst>
      <p:ext uri="{BB962C8B-B14F-4D97-AF65-F5344CB8AC3E}">
        <p14:creationId xmlns:p14="http://schemas.microsoft.com/office/powerpoint/2010/main" val="85011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Granting Privileges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4478337"/>
          </a:xfrm>
        </p:spPr>
        <p:txBody>
          <a:bodyPr>
            <a:normAutofit fontScale="55000" lnSpcReduction="20000"/>
          </a:bodyPr>
          <a:lstStyle/>
          <a:p>
            <a:r>
              <a:rPr lang="en-US" dirty="0"/>
              <a:t>grant select on </a:t>
            </a:r>
            <a:r>
              <a:rPr lang="en-US" dirty="0" err="1"/>
              <a:t>mydb.Booking</a:t>
            </a:r>
            <a:r>
              <a:rPr lang="en-US" dirty="0"/>
              <a:t> to '</a:t>
            </a:r>
            <a:r>
              <a:rPr lang="en-US" dirty="0" err="1"/>
              <a:t>Adam'@'localhost</a:t>
            </a:r>
            <a:r>
              <a:rPr lang="en-US" dirty="0"/>
              <a:t>';</a:t>
            </a:r>
          </a:p>
          <a:p>
            <a:r>
              <a:rPr lang="en-US" dirty="0"/>
              <a:t>grant select on </a:t>
            </a:r>
            <a:r>
              <a:rPr lang="en-US" dirty="0" err="1"/>
              <a:t>mydb.Refund</a:t>
            </a:r>
            <a:r>
              <a:rPr lang="en-US" dirty="0"/>
              <a:t> to '</a:t>
            </a:r>
            <a:r>
              <a:rPr lang="en-US" dirty="0" err="1"/>
              <a:t>Adam'@'localhost</a:t>
            </a:r>
            <a:r>
              <a:rPr lang="en-US" dirty="0"/>
              <a:t>';</a:t>
            </a:r>
          </a:p>
          <a:p>
            <a:r>
              <a:rPr lang="en-US" dirty="0"/>
              <a:t>grant select on </a:t>
            </a:r>
            <a:r>
              <a:rPr lang="en-US" dirty="0" err="1"/>
              <a:t>mydb.Payment</a:t>
            </a:r>
            <a:r>
              <a:rPr lang="en-US" dirty="0"/>
              <a:t> to '</a:t>
            </a:r>
            <a:r>
              <a:rPr lang="en-US" dirty="0" err="1"/>
              <a:t>Adam'@'localhost</a:t>
            </a:r>
            <a:r>
              <a:rPr lang="en-US" dirty="0"/>
              <a:t>'; </a:t>
            </a:r>
          </a:p>
          <a:p>
            <a:r>
              <a:rPr lang="en-US" dirty="0"/>
              <a:t>grant select on </a:t>
            </a:r>
            <a:r>
              <a:rPr lang="en-US" dirty="0" err="1"/>
              <a:t>mydb.Booking</a:t>
            </a:r>
            <a:r>
              <a:rPr lang="en-US" dirty="0"/>
              <a:t> to '</a:t>
            </a:r>
            <a:r>
              <a:rPr lang="en-US" dirty="0" err="1"/>
              <a:t>Sophia'@'localhost</a:t>
            </a:r>
            <a:r>
              <a:rPr lang="en-US" dirty="0"/>
              <a:t>';</a:t>
            </a:r>
          </a:p>
          <a:p>
            <a:r>
              <a:rPr lang="en-US" dirty="0"/>
              <a:t>grant select on </a:t>
            </a:r>
            <a:r>
              <a:rPr lang="en-US" dirty="0" err="1"/>
              <a:t>mydb.Refund</a:t>
            </a:r>
            <a:r>
              <a:rPr lang="en-US" dirty="0"/>
              <a:t> to '</a:t>
            </a:r>
            <a:r>
              <a:rPr lang="en-US" dirty="0" err="1"/>
              <a:t>Sophia'@'localhost</a:t>
            </a:r>
            <a:r>
              <a:rPr lang="en-US" dirty="0"/>
              <a:t>';</a:t>
            </a:r>
          </a:p>
          <a:p>
            <a:r>
              <a:rPr lang="en-US" dirty="0"/>
              <a:t>grant select on </a:t>
            </a:r>
            <a:r>
              <a:rPr lang="en-US" dirty="0" err="1"/>
              <a:t>mydb.Payment</a:t>
            </a:r>
            <a:r>
              <a:rPr lang="en-US" dirty="0"/>
              <a:t> to '</a:t>
            </a:r>
            <a:r>
              <a:rPr lang="en-US" dirty="0" err="1"/>
              <a:t>Sophia'@'localhost</a:t>
            </a:r>
            <a:r>
              <a:rPr lang="en-US" dirty="0"/>
              <a:t>';</a:t>
            </a:r>
          </a:p>
          <a:p>
            <a:r>
              <a:rPr lang="en-US" dirty="0"/>
              <a:t>grant select on </a:t>
            </a:r>
            <a:r>
              <a:rPr lang="en-US" dirty="0" err="1"/>
              <a:t>mydb</a:t>
            </a:r>
            <a:r>
              <a:rPr lang="en-US" dirty="0"/>
              <a:t>.`</a:t>
            </a:r>
            <a:r>
              <a:rPr lang="en-US" dirty="0" err="1"/>
              <a:t>airbnb</a:t>
            </a:r>
            <a:r>
              <a:rPr lang="en-US" dirty="0"/>
              <a:t> earnings` to '</a:t>
            </a:r>
            <a:r>
              <a:rPr lang="en-US" dirty="0" err="1"/>
              <a:t>Sophia'@'localhost</a:t>
            </a:r>
            <a:r>
              <a:rPr lang="en-US" dirty="0"/>
              <a:t>';</a:t>
            </a:r>
          </a:p>
          <a:p>
            <a:r>
              <a:rPr lang="en-US" dirty="0"/>
              <a:t>grant select on </a:t>
            </a:r>
            <a:r>
              <a:rPr lang="en-US" dirty="0" err="1"/>
              <a:t>mydb</a:t>
            </a:r>
            <a:r>
              <a:rPr lang="en-US" dirty="0"/>
              <a:t>.`host earnings` to '</a:t>
            </a:r>
            <a:r>
              <a:rPr lang="en-US" dirty="0" err="1"/>
              <a:t>Sophia'@'localhost</a:t>
            </a:r>
            <a:r>
              <a:rPr lang="en-US" dirty="0"/>
              <a:t>';</a:t>
            </a:r>
          </a:p>
          <a:p>
            <a:r>
              <a:rPr lang="en-US" dirty="0"/>
              <a:t>grant select (</a:t>
            </a:r>
            <a:r>
              <a:rPr lang="en-US" dirty="0" err="1"/>
              <a:t>personID,firstName,lastName,emailID,phoneNumber</a:t>
            </a:r>
            <a:r>
              <a:rPr lang="en-US" dirty="0"/>
              <a:t>) on </a:t>
            </a:r>
            <a:r>
              <a:rPr lang="en-US" dirty="0" err="1"/>
              <a:t>mydb.Person</a:t>
            </a:r>
            <a:r>
              <a:rPr lang="en-US" dirty="0"/>
              <a:t> </a:t>
            </a:r>
            <a:r>
              <a:rPr lang="en-US" dirty="0" err="1"/>
              <a:t>to'Sophia'@'localhost</a:t>
            </a:r>
            <a:r>
              <a:rPr lang="en-US" dirty="0"/>
              <a:t>';</a:t>
            </a:r>
          </a:p>
          <a:p>
            <a:r>
              <a:rPr lang="en-US" dirty="0"/>
              <a:t>grant select on </a:t>
            </a:r>
            <a:r>
              <a:rPr lang="en-US" dirty="0" err="1"/>
              <a:t>mydb.Review</a:t>
            </a:r>
            <a:r>
              <a:rPr lang="en-US" dirty="0"/>
              <a:t> to '</a:t>
            </a:r>
            <a:r>
              <a:rPr lang="en-US" dirty="0" err="1"/>
              <a:t>Nicki'@'localhost</a:t>
            </a:r>
            <a:r>
              <a:rPr lang="en-US" dirty="0"/>
              <a:t>';</a:t>
            </a:r>
          </a:p>
          <a:p>
            <a:r>
              <a:rPr lang="en-US" dirty="0"/>
              <a:t>grant select on </a:t>
            </a:r>
            <a:r>
              <a:rPr lang="en-US" dirty="0" err="1"/>
              <a:t>mydb.Rating</a:t>
            </a:r>
            <a:r>
              <a:rPr lang="en-US" dirty="0"/>
              <a:t> to '</a:t>
            </a:r>
            <a:r>
              <a:rPr lang="en-US" dirty="0" err="1"/>
              <a:t>Nicki'@'localhost</a:t>
            </a:r>
            <a:r>
              <a:rPr lang="en-US" dirty="0"/>
              <a:t>';</a:t>
            </a:r>
          </a:p>
          <a:p>
            <a:r>
              <a:rPr lang="en-US" dirty="0"/>
              <a:t>grant select on </a:t>
            </a:r>
            <a:r>
              <a:rPr lang="en-US" dirty="0" err="1"/>
              <a:t>mydb.Feedback</a:t>
            </a:r>
            <a:r>
              <a:rPr lang="en-US" dirty="0"/>
              <a:t> to '</a:t>
            </a:r>
            <a:r>
              <a:rPr lang="en-US" dirty="0" err="1"/>
              <a:t>Nicki'@'localhost</a:t>
            </a:r>
            <a:r>
              <a:rPr lang="en-US" dirty="0"/>
              <a:t>';</a:t>
            </a:r>
          </a:p>
          <a:p>
            <a:r>
              <a:rPr lang="en-US" dirty="0"/>
              <a:t>grant select (</a:t>
            </a:r>
            <a:r>
              <a:rPr lang="en-US" dirty="0" err="1"/>
              <a:t>personID,firstName,lastName,emailID,phoneNumber</a:t>
            </a:r>
            <a:r>
              <a:rPr lang="en-US" dirty="0"/>
              <a:t>) on </a:t>
            </a:r>
            <a:r>
              <a:rPr lang="en-US" dirty="0" err="1"/>
              <a:t>mydb.Person</a:t>
            </a:r>
            <a:r>
              <a:rPr lang="en-US" dirty="0"/>
              <a:t> </a:t>
            </a:r>
            <a:r>
              <a:rPr lang="en-US" dirty="0" err="1"/>
              <a:t>to'Nicki'@'localhost</a:t>
            </a:r>
            <a:r>
              <a:rPr lang="en-US" dirty="0"/>
              <a:t>'</a:t>
            </a:r>
          </a:p>
        </p:txBody>
      </p:sp>
    </p:spTree>
    <p:extLst>
      <p:ext uri="{BB962C8B-B14F-4D97-AF65-F5344CB8AC3E}">
        <p14:creationId xmlns:p14="http://schemas.microsoft.com/office/powerpoint/2010/main" val="186096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EB92DB-2049-4C7A-8417-4151E8ACFC1A}"/>
              </a:ext>
            </a:extLst>
          </p:cNvPr>
          <p:cNvPicPr/>
          <p:nvPr/>
        </p:nvPicPr>
        <p:blipFill>
          <a:blip r:embed="rId2">
            <a:extLst>
              <a:ext uri="{28A0092B-C50C-407E-A947-70E740481C1C}">
                <a14:useLocalDpi xmlns:a14="http://schemas.microsoft.com/office/drawing/2010/main" val="0"/>
              </a:ext>
            </a:extLst>
          </a:blip>
          <a:stretch>
            <a:fillRect/>
          </a:stretch>
        </p:blipFill>
        <p:spPr>
          <a:xfrm>
            <a:off x="561975" y="200025"/>
            <a:ext cx="10963275" cy="5934075"/>
          </a:xfrm>
          <a:prstGeom prst="rect">
            <a:avLst/>
          </a:prstGeom>
        </p:spPr>
      </p:pic>
    </p:spTree>
    <p:extLst>
      <p:ext uri="{BB962C8B-B14F-4D97-AF65-F5344CB8AC3E}">
        <p14:creationId xmlns:p14="http://schemas.microsoft.com/office/powerpoint/2010/main" val="5469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As a User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9"/>
            <a:ext cx="9601200" cy="411162"/>
          </a:xfrm>
        </p:spPr>
        <p:txBody>
          <a:bodyPr>
            <a:normAutofit/>
          </a:bodyPr>
          <a:lstStyle/>
          <a:p>
            <a:r>
              <a:rPr lang="en-US" dirty="0"/>
              <a:t>Now when the Nicki logs in, her username and password is accepted.</a:t>
            </a:r>
          </a:p>
        </p:txBody>
      </p:sp>
      <p:pic>
        <p:nvPicPr>
          <p:cNvPr id="4" name="Picture 3">
            <a:extLst>
              <a:ext uri="{FF2B5EF4-FFF2-40B4-BE49-F238E27FC236}">
                <a16:creationId xmlns:a16="http://schemas.microsoft.com/office/drawing/2014/main" id="{B1831351-E7A2-400D-A606-9E1420B3B2C9}"/>
              </a:ext>
            </a:extLst>
          </p:cNvPr>
          <p:cNvPicPr/>
          <p:nvPr/>
        </p:nvPicPr>
        <p:blipFill>
          <a:blip r:embed="rId2">
            <a:extLst>
              <a:ext uri="{28A0092B-C50C-407E-A947-70E740481C1C}">
                <a14:useLocalDpi xmlns:a14="http://schemas.microsoft.com/office/drawing/2010/main" val="0"/>
              </a:ext>
            </a:extLst>
          </a:blip>
          <a:stretch>
            <a:fillRect/>
          </a:stretch>
        </p:blipFill>
        <p:spPr>
          <a:xfrm>
            <a:off x="438150" y="2265680"/>
            <a:ext cx="10972800" cy="3811270"/>
          </a:xfrm>
          <a:prstGeom prst="rect">
            <a:avLst/>
          </a:prstGeom>
        </p:spPr>
      </p:pic>
    </p:spTree>
    <p:extLst>
      <p:ext uri="{BB962C8B-B14F-4D97-AF65-F5344CB8AC3E}">
        <p14:creationId xmlns:p14="http://schemas.microsoft.com/office/powerpoint/2010/main" val="37821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Privileges and Column Privileges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9"/>
            <a:ext cx="9601200" cy="973136"/>
          </a:xfrm>
        </p:spPr>
        <p:txBody>
          <a:bodyPr>
            <a:normAutofit/>
          </a:bodyPr>
          <a:lstStyle/>
          <a:p>
            <a:r>
              <a:rPr lang="en-US" dirty="0"/>
              <a:t>User Sophia can view the tables or the columns that they have been granted privilege on and can perform actions depending upon the privilege that they have been granted.</a:t>
            </a:r>
          </a:p>
          <a:p>
            <a:pPr marL="0" indent="0">
              <a:buNone/>
            </a:pPr>
            <a:endParaRPr lang="en-US" dirty="0"/>
          </a:p>
        </p:txBody>
      </p:sp>
      <p:pic>
        <p:nvPicPr>
          <p:cNvPr id="5" name="Picture 4">
            <a:extLst>
              <a:ext uri="{FF2B5EF4-FFF2-40B4-BE49-F238E27FC236}">
                <a16:creationId xmlns:a16="http://schemas.microsoft.com/office/drawing/2014/main" id="{81361AE0-31D9-4708-8245-4BA4844ECC8C}"/>
              </a:ext>
            </a:extLst>
          </p:cNvPr>
          <p:cNvPicPr/>
          <p:nvPr/>
        </p:nvPicPr>
        <p:blipFill>
          <a:blip r:embed="rId2">
            <a:extLst>
              <a:ext uri="{28A0092B-C50C-407E-A947-70E740481C1C}">
                <a14:useLocalDpi xmlns:a14="http://schemas.microsoft.com/office/drawing/2010/main" val="0"/>
              </a:ext>
            </a:extLst>
          </a:blip>
          <a:stretch>
            <a:fillRect/>
          </a:stretch>
        </p:blipFill>
        <p:spPr>
          <a:xfrm>
            <a:off x="419100" y="2761615"/>
            <a:ext cx="11134725" cy="3401060"/>
          </a:xfrm>
          <a:prstGeom prst="rect">
            <a:avLst/>
          </a:prstGeom>
        </p:spPr>
      </p:pic>
    </p:spTree>
    <p:extLst>
      <p:ext uri="{BB962C8B-B14F-4D97-AF65-F5344CB8AC3E}">
        <p14:creationId xmlns:p14="http://schemas.microsoft.com/office/powerpoint/2010/main" val="65420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Deny Privileges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9"/>
            <a:ext cx="9601200" cy="592136"/>
          </a:xfrm>
        </p:spPr>
        <p:txBody>
          <a:bodyPr>
            <a:normAutofit/>
          </a:bodyPr>
          <a:lstStyle/>
          <a:p>
            <a:r>
              <a:rPr lang="en-US" dirty="0"/>
              <a:t>If a user does not certain privilege, the permission is denied</a:t>
            </a:r>
          </a:p>
        </p:txBody>
      </p:sp>
      <p:pic>
        <p:nvPicPr>
          <p:cNvPr id="6" name="Picture 5">
            <a:extLst>
              <a:ext uri="{FF2B5EF4-FFF2-40B4-BE49-F238E27FC236}">
                <a16:creationId xmlns:a16="http://schemas.microsoft.com/office/drawing/2014/main" id="{10A2DC76-BB96-4A11-9E6A-3B16661FF402}"/>
              </a:ext>
            </a:extLst>
          </p:cNvPr>
          <p:cNvPicPr/>
          <p:nvPr/>
        </p:nvPicPr>
        <p:blipFill>
          <a:blip r:embed="rId2">
            <a:extLst>
              <a:ext uri="{28A0092B-C50C-407E-A947-70E740481C1C}">
                <a14:useLocalDpi xmlns:a14="http://schemas.microsoft.com/office/drawing/2010/main" val="0"/>
              </a:ext>
            </a:extLst>
          </a:blip>
          <a:stretch>
            <a:fillRect/>
          </a:stretch>
        </p:blipFill>
        <p:spPr>
          <a:xfrm>
            <a:off x="552450" y="2314575"/>
            <a:ext cx="11039475" cy="3819525"/>
          </a:xfrm>
          <a:prstGeom prst="rect">
            <a:avLst/>
          </a:prstGeom>
        </p:spPr>
      </p:pic>
    </p:spTree>
    <p:extLst>
      <p:ext uri="{BB962C8B-B14F-4D97-AF65-F5344CB8AC3E}">
        <p14:creationId xmlns:p14="http://schemas.microsoft.com/office/powerpoint/2010/main" val="258583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Revoke Privileges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9"/>
            <a:ext cx="9601200" cy="601661"/>
          </a:xfrm>
        </p:spPr>
        <p:txBody>
          <a:bodyPr>
            <a:normAutofit/>
          </a:bodyPr>
          <a:lstStyle/>
          <a:p>
            <a:r>
              <a:rPr lang="en-US" dirty="0"/>
              <a:t>Privileges of Nicki are Revoked.</a:t>
            </a:r>
          </a:p>
        </p:txBody>
      </p:sp>
      <p:pic>
        <p:nvPicPr>
          <p:cNvPr id="5" name="Picture 4">
            <a:extLst>
              <a:ext uri="{FF2B5EF4-FFF2-40B4-BE49-F238E27FC236}">
                <a16:creationId xmlns:a16="http://schemas.microsoft.com/office/drawing/2014/main" id="{A9D0DB4C-7CB4-4ADA-B658-0571A1D34B61}"/>
              </a:ext>
            </a:extLst>
          </p:cNvPr>
          <p:cNvPicPr/>
          <p:nvPr/>
        </p:nvPicPr>
        <p:blipFill>
          <a:blip r:embed="rId2">
            <a:extLst>
              <a:ext uri="{28A0092B-C50C-407E-A947-70E740481C1C}">
                <a14:useLocalDpi xmlns:a14="http://schemas.microsoft.com/office/drawing/2010/main" val="0"/>
              </a:ext>
            </a:extLst>
          </a:blip>
          <a:stretch>
            <a:fillRect/>
          </a:stretch>
        </p:blipFill>
        <p:spPr>
          <a:xfrm>
            <a:off x="447675" y="2133600"/>
            <a:ext cx="11134725" cy="3962400"/>
          </a:xfrm>
          <a:prstGeom prst="rect">
            <a:avLst/>
          </a:prstGeom>
        </p:spPr>
      </p:pic>
    </p:spTree>
    <p:extLst>
      <p:ext uri="{BB962C8B-B14F-4D97-AF65-F5344CB8AC3E}">
        <p14:creationId xmlns:p14="http://schemas.microsoft.com/office/powerpoint/2010/main" val="126269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After Revoke Privileges :</a:t>
            </a:r>
          </a:p>
        </p:txBody>
      </p:sp>
      <p:sp>
        <p:nvSpPr>
          <p:cNvPr id="3" name="Content Placeholder 2">
            <a:extLst>
              <a:ext uri="{FF2B5EF4-FFF2-40B4-BE49-F238E27FC236}">
                <a16:creationId xmlns:a16="http://schemas.microsoft.com/office/drawing/2014/main" id="{34DAAA75-D51A-4341-A505-ABEE916CB263}"/>
              </a:ext>
            </a:extLst>
          </p:cNvPr>
          <p:cNvSpPr>
            <a:spLocks noGrp="1"/>
          </p:cNvSpPr>
          <p:nvPr>
            <p:ph idx="1"/>
          </p:nvPr>
        </p:nvSpPr>
        <p:spPr>
          <a:xfrm>
            <a:off x="1295400" y="1646238"/>
            <a:ext cx="9601200" cy="525461"/>
          </a:xfrm>
        </p:spPr>
        <p:txBody>
          <a:bodyPr>
            <a:normAutofit/>
          </a:bodyPr>
          <a:lstStyle/>
          <a:p>
            <a:r>
              <a:rPr lang="en-US" dirty="0"/>
              <a:t>After Nicki again logs in, she cannot see any tables.</a:t>
            </a:r>
          </a:p>
        </p:txBody>
      </p:sp>
      <p:pic>
        <p:nvPicPr>
          <p:cNvPr id="7" name="Picture 6">
            <a:extLst>
              <a:ext uri="{FF2B5EF4-FFF2-40B4-BE49-F238E27FC236}">
                <a16:creationId xmlns:a16="http://schemas.microsoft.com/office/drawing/2014/main" id="{367B1E5B-89DE-4093-A885-0D5E9CBF629B}"/>
              </a:ext>
            </a:extLst>
          </p:cNvPr>
          <p:cNvPicPr/>
          <p:nvPr/>
        </p:nvPicPr>
        <p:blipFill>
          <a:blip r:embed="rId2">
            <a:extLst>
              <a:ext uri="{28A0092B-C50C-407E-A947-70E740481C1C}">
                <a14:useLocalDpi xmlns:a14="http://schemas.microsoft.com/office/drawing/2010/main" val="0"/>
              </a:ext>
            </a:extLst>
          </a:blip>
          <a:stretch>
            <a:fillRect/>
          </a:stretch>
        </p:blipFill>
        <p:spPr>
          <a:xfrm>
            <a:off x="590549" y="2257426"/>
            <a:ext cx="10944225" cy="3819524"/>
          </a:xfrm>
          <a:prstGeom prst="rect">
            <a:avLst/>
          </a:prstGeom>
        </p:spPr>
      </p:pic>
    </p:spTree>
    <p:extLst>
      <p:ext uri="{BB962C8B-B14F-4D97-AF65-F5344CB8AC3E}">
        <p14:creationId xmlns:p14="http://schemas.microsoft.com/office/powerpoint/2010/main" val="377563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41573"/>
            <a:ext cx="9601200" cy="2743200"/>
          </a:xfrm>
        </p:spPr>
        <p:txBody>
          <a:bodyPr/>
          <a:lstStyle/>
          <a:p>
            <a:r>
              <a:rPr lang="en-US" dirty="0"/>
              <a:t>Thank You !</a:t>
            </a:r>
          </a:p>
        </p:txBody>
      </p:sp>
    </p:spTree>
    <p:extLst>
      <p:ext uri="{BB962C8B-B14F-4D97-AF65-F5344CB8AC3E}">
        <p14:creationId xmlns:p14="http://schemas.microsoft.com/office/powerpoint/2010/main" val="236229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AA276F-7F83-4230-8C4C-E065F8BC643B}"/>
              </a:ext>
            </a:extLst>
          </p:cNvPr>
          <p:cNvPicPr/>
          <p:nvPr/>
        </p:nvPicPr>
        <p:blipFill>
          <a:blip r:embed="rId2">
            <a:extLst>
              <a:ext uri="{28A0092B-C50C-407E-A947-70E740481C1C}">
                <a14:useLocalDpi xmlns:a14="http://schemas.microsoft.com/office/drawing/2010/main" val="0"/>
              </a:ext>
            </a:extLst>
          </a:blip>
          <a:stretch>
            <a:fillRect/>
          </a:stretch>
        </p:blipFill>
        <p:spPr>
          <a:xfrm>
            <a:off x="1123950" y="1"/>
            <a:ext cx="10048876" cy="5886449"/>
          </a:xfrm>
          <a:prstGeom prst="rect">
            <a:avLst/>
          </a:prstGeom>
        </p:spPr>
      </p:pic>
    </p:spTree>
    <p:extLst>
      <p:ext uri="{BB962C8B-B14F-4D97-AF65-F5344CB8AC3E}">
        <p14:creationId xmlns:p14="http://schemas.microsoft.com/office/powerpoint/2010/main" val="252494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408</TotalTime>
  <Words>2543</Words>
  <Application>Microsoft Office PowerPoint</Application>
  <PresentationFormat>Widescreen</PresentationFormat>
  <Paragraphs>307</Paragraphs>
  <Slides>87</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Arial</vt:lpstr>
      <vt:lpstr>Calibri</vt:lpstr>
      <vt:lpstr>Times New Roman</vt:lpstr>
      <vt:lpstr>Diamond Grid 16x9</vt:lpstr>
      <vt:lpstr>AIRBNB Booking and  Renting Database </vt:lpstr>
      <vt:lpstr>PowerPoint Presentation</vt:lpstr>
      <vt:lpstr>About AIRBNB </vt:lpstr>
      <vt:lpstr>Why AIRBNB ?</vt:lpstr>
      <vt:lpstr>How does AIRBNB Works ?</vt:lpstr>
      <vt:lpstr>Business Rules :  As a User</vt:lpstr>
      <vt:lpstr>Business Rules :  As an Enterprise</vt:lpstr>
      <vt:lpstr>Business Rules : Other Rules</vt:lpstr>
      <vt:lpstr>PowerPoint Presentation</vt:lpstr>
      <vt:lpstr>PowerPoint Presentation</vt:lpstr>
      <vt:lpstr>List of Tables :</vt:lpstr>
      <vt:lpstr>List of Stored Procedures and Views :</vt:lpstr>
      <vt:lpstr>List of Triggers :</vt:lpstr>
      <vt:lpstr>Workflows :</vt:lpstr>
      <vt:lpstr>Scenarios :</vt:lpstr>
      <vt:lpstr>PowerPoint Presentation</vt:lpstr>
      <vt:lpstr>PowerPoint Presentation</vt:lpstr>
      <vt:lpstr>Scenarios :</vt:lpstr>
      <vt:lpstr>PowerPoint Presentation</vt:lpstr>
      <vt:lpstr>Scenarios :</vt:lpstr>
      <vt:lpstr>PowerPoint Presentation</vt:lpstr>
      <vt:lpstr>Scenarios :</vt:lpstr>
      <vt:lpstr>PowerPoint Presentation</vt:lpstr>
      <vt:lpstr>Scenarios :</vt:lpstr>
      <vt:lpstr>PowerPoint Presentation</vt:lpstr>
      <vt:lpstr>Scenarios :</vt:lpstr>
      <vt:lpstr>PowerPoint Presentation</vt:lpstr>
      <vt:lpstr>Scenarios :</vt:lpstr>
      <vt:lpstr>PowerPoint Presentation</vt:lpstr>
      <vt:lpstr>Scenarios :</vt:lpstr>
      <vt:lpstr>PowerPoint Presentation</vt:lpstr>
      <vt:lpstr>Scenarios :</vt:lpstr>
      <vt:lpstr>PowerPoint Presentation</vt:lpstr>
      <vt:lpstr>PowerPoint Presentation</vt:lpstr>
      <vt:lpstr>PowerPoint Presentation</vt:lpstr>
      <vt:lpstr>PowerPoint Presentation</vt:lpstr>
      <vt:lpstr>Scenarios :</vt:lpstr>
      <vt:lpstr>PowerPoint Presentation</vt:lpstr>
      <vt:lpstr>PowerPoint Presentation</vt:lpstr>
      <vt:lpstr>PowerPoint Presentation</vt:lpstr>
      <vt:lpstr>PowerPoint Presentation</vt:lpstr>
      <vt:lpstr>PowerPoint Presentation</vt:lpstr>
      <vt:lpstr>Scenarios :</vt:lpstr>
      <vt:lpstr>PowerPoint Presentation</vt:lpstr>
      <vt:lpstr>PowerPoint Presentation</vt:lpstr>
      <vt:lpstr>Scenarios :</vt:lpstr>
      <vt:lpstr>PowerPoint Presentation</vt:lpstr>
      <vt:lpstr>PowerPoint Presentation</vt:lpstr>
      <vt:lpstr>PowerPoint Presentation</vt:lpstr>
      <vt:lpstr>PowerPoint Presentation</vt:lpstr>
      <vt:lpstr>Scenarios :</vt:lpstr>
      <vt:lpstr>PowerPoint Presentation</vt:lpstr>
      <vt:lpstr>Scenarios :</vt:lpstr>
      <vt:lpstr>PowerPoint Presentation</vt:lpstr>
      <vt:lpstr>Scenarios :</vt:lpstr>
      <vt:lpstr>PowerPoint Presentation</vt:lpstr>
      <vt:lpstr>PowerPoint Presentation</vt:lpstr>
      <vt:lpstr>PowerPoint Presentation</vt:lpstr>
      <vt:lpstr>PowerPoint Presentation</vt:lpstr>
      <vt:lpstr>Scenarios :</vt:lpstr>
      <vt:lpstr>PowerPoint Presentation</vt:lpstr>
      <vt:lpstr>PowerPoint Presentation</vt:lpstr>
      <vt:lpstr>PowerPoint Presentation</vt:lpstr>
      <vt:lpstr>Scenarios :</vt:lpstr>
      <vt:lpstr>PowerPoint Presentation</vt:lpstr>
      <vt:lpstr>Scenarios :</vt:lpstr>
      <vt:lpstr>PowerPoint Presentation</vt:lpstr>
      <vt:lpstr>PowerPoint Presentation</vt:lpstr>
      <vt:lpstr>Scenarios :</vt:lpstr>
      <vt:lpstr>PowerPoint Presentation</vt:lpstr>
      <vt:lpstr>Scenarios :</vt:lpstr>
      <vt:lpstr>PowerPoint Presentation</vt:lpstr>
      <vt:lpstr>Scenarios :</vt:lpstr>
      <vt:lpstr>PowerPoint Presentation</vt:lpstr>
      <vt:lpstr>Log Tables :</vt:lpstr>
      <vt:lpstr>PowerPoint Presentation</vt:lpstr>
      <vt:lpstr>PowerPoint Presentation</vt:lpstr>
      <vt:lpstr>Users and Privileges :</vt:lpstr>
      <vt:lpstr>PowerPoint Presentation</vt:lpstr>
      <vt:lpstr>Granting Privileges :</vt:lpstr>
      <vt:lpstr>PowerPoint Presentation</vt:lpstr>
      <vt:lpstr>Login As a User :</vt:lpstr>
      <vt:lpstr>User Privileges and Column Privileges :</vt:lpstr>
      <vt:lpstr>Deny Privileges :</vt:lpstr>
      <vt:lpstr>Revoke Privileges :</vt:lpstr>
      <vt:lpstr>Login After Revoke Privileges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Booking and  Renting Database</dc:title>
  <dc:creator>Sanika Bhagat</dc:creator>
  <cp:lastModifiedBy>Sanika Bhagat</cp:lastModifiedBy>
  <cp:revision>34</cp:revision>
  <dcterms:created xsi:type="dcterms:W3CDTF">2017-12-13T21:20:33Z</dcterms:created>
  <dcterms:modified xsi:type="dcterms:W3CDTF">2017-12-14T04:46:56Z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